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57" r:id="rId1"/>
  </p:sldMasterIdLst>
  <p:notesMasterIdLst>
    <p:notesMasterId r:id="rId59"/>
  </p:notesMasterIdLst>
  <p:handoutMasterIdLst>
    <p:handoutMasterId r:id="rId60"/>
  </p:handoutMasterIdLst>
  <p:sldIdLst>
    <p:sldId id="257" r:id="rId2"/>
    <p:sldId id="319" r:id="rId3"/>
    <p:sldId id="292" r:id="rId4"/>
    <p:sldId id="258" r:id="rId5"/>
    <p:sldId id="273" r:id="rId6"/>
    <p:sldId id="282" r:id="rId7"/>
    <p:sldId id="283" r:id="rId8"/>
    <p:sldId id="271" r:id="rId9"/>
    <p:sldId id="316" r:id="rId10"/>
    <p:sldId id="291" r:id="rId11"/>
    <p:sldId id="259" r:id="rId12"/>
    <p:sldId id="307" r:id="rId13"/>
    <p:sldId id="266" r:id="rId14"/>
    <p:sldId id="286" r:id="rId15"/>
    <p:sldId id="288" r:id="rId16"/>
    <p:sldId id="313" r:id="rId17"/>
    <p:sldId id="301" r:id="rId18"/>
    <p:sldId id="318" r:id="rId19"/>
    <p:sldId id="299" r:id="rId20"/>
    <p:sldId id="262" r:id="rId21"/>
    <p:sldId id="270" r:id="rId22"/>
    <p:sldId id="267" r:id="rId23"/>
    <p:sldId id="312" r:id="rId24"/>
    <p:sldId id="309" r:id="rId25"/>
    <p:sldId id="261" r:id="rId26"/>
    <p:sldId id="263" r:id="rId27"/>
    <p:sldId id="315" r:id="rId28"/>
    <p:sldId id="268" r:id="rId29"/>
    <p:sldId id="278" r:id="rId30"/>
    <p:sldId id="279" r:id="rId31"/>
    <p:sldId id="280" r:id="rId32"/>
    <p:sldId id="275" r:id="rId33"/>
    <p:sldId id="303" r:id="rId34"/>
    <p:sldId id="308" r:id="rId35"/>
    <p:sldId id="302" r:id="rId36"/>
    <p:sldId id="306" r:id="rId37"/>
    <p:sldId id="281" r:id="rId38"/>
    <p:sldId id="276" r:id="rId39"/>
    <p:sldId id="277" r:id="rId40"/>
    <p:sldId id="305" r:id="rId41"/>
    <p:sldId id="293" r:id="rId42"/>
    <p:sldId id="304" r:id="rId43"/>
    <p:sldId id="310" r:id="rId44"/>
    <p:sldId id="289" r:id="rId45"/>
    <p:sldId id="300" r:id="rId46"/>
    <p:sldId id="290" r:id="rId47"/>
    <p:sldId id="311" r:id="rId48"/>
    <p:sldId id="314" r:id="rId49"/>
    <p:sldId id="285" r:id="rId50"/>
    <p:sldId id="274" r:id="rId51"/>
    <p:sldId id="294" r:id="rId52"/>
    <p:sldId id="296" r:id="rId53"/>
    <p:sldId id="295" r:id="rId54"/>
    <p:sldId id="317" r:id="rId55"/>
    <p:sldId id="297" r:id="rId56"/>
    <p:sldId id="265" r:id="rId57"/>
    <p:sldId id="287" r:id="rId58"/>
  </p:sldIdLst>
  <p:sldSz cx="12188825" cy="6858000"/>
  <p:notesSz cx="6858000" cy="9144000"/>
  <p:defaultTextStyle>
    <a:defPPr rtl="0">
      <a:defRPr lang="tr-T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521415D9-36F7-43E2-AB2F-B90AF26B5E84}">
      <p14:sectionLst xmlns:p14="http://schemas.microsoft.com/office/powerpoint/2010/main">
        <p14:section name="Varsayılan Bölüm" id="{0677BA97-7D3D-4A10-B9F7-C553B4DC50A0}">
          <p14:sldIdLst>
            <p14:sldId id="257"/>
            <p14:sldId id="319"/>
            <p14:sldId id="292"/>
            <p14:sldId id="258"/>
            <p14:sldId id="273"/>
            <p14:sldId id="282"/>
            <p14:sldId id="283"/>
            <p14:sldId id="271"/>
            <p14:sldId id="316"/>
            <p14:sldId id="291"/>
            <p14:sldId id="259"/>
            <p14:sldId id="307"/>
            <p14:sldId id="266"/>
            <p14:sldId id="286"/>
            <p14:sldId id="288"/>
            <p14:sldId id="313"/>
            <p14:sldId id="301"/>
            <p14:sldId id="318"/>
            <p14:sldId id="299"/>
            <p14:sldId id="262"/>
            <p14:sldId id="270"/>
            <p14:sldId id="267"/>
            <p14:sldId id="312"/>
            <p14:sldId id="309"/>
            <p14:sldId id="261"/>
            <p14:sldId id="263"/>
            <p14:sldId id="315"/>
            <p14:sldId id="268"/>
            <p14:sldId id="278"/>
            <p14:sldId id="279"/>
            <p14:sldId id="280"/>
            <p14:sldId id="275"/>
            <p14:sldId id="303"/>
            <p14:sldId id="308"/>
            <p14:sldId id="302"/>
            <p14:sldId id="306"/>
            <p14:sldId id="281"/>
            <p14:sldId id="276"/>
            <p14:sldId id="277"/>
            <p14:sldId id="305"/>
            <p14:sldId id="293"/>
            <p14:sldId id="304"/>
            <p14:sldId id="310"/>
            <p14:sldId id="289"/>
            <p14:sldId id="300"/>
            <p14:sldId id="290"/>
            <p14:sldId id="311"/>
            <p14:sldId id="314"/>
            <p14:sldId id="285"/>
            <p14:sldId id="274"/>
            <p14:sldId id="294"/>
            <p14:sldId id="296"/>
            <p14:sldId id="295"/>
            <p14:sldId id="317"/>
            <p14:sldId id="297"/>
            <p14:sldId id="265"/>
            <p14:sldId id="287"/>
          </p14:sldIdLst>
        </p14:section>
      </p14:sectionLst>
    </p:ext>
    <p:ext uri="{EFAFB233-063F-42B5-8137-9DF3F51BA10A}">
      <p15:sldGuideLst xmlns:p15="http://schemas.microsoft.com/office/powerpoint/2012/main">
        <p15:guide id="1" orient="horz" pos="2160">
          <p15:clr>
            <a:srgbClr val="A4A3A4"/>
          </p15:clr>
        </p15:guide>
        <p15:guide id="2" orient="horz" pos="945">
          <p15:clr>
            <a:srgbClr val="A4A3A4"/>
          </p15:clr>
        </p15:guide>
        <p15:guide id="3" orient="horz" pos="3888">
          <p15:clr>
            <a:srgbClr val="A4A3A4"/>
          </p15:clr>
        </p15:guide>
        <p15:guide id="4" orient="horz" pos="192">
          <p15:clr>
            <a:srgbClr val="A4A3A4"/>
          </p15:clr>
        </p15:guide>
        <p15:guide id="5" orient="horz" pos="1072">
          <p15:clr>
            <a:srgbClr val="A4A3A4"/>
          </p15:clr>
        </p15:guide>
        <p15:guide id="6" pos="3839">
          <p15:clr>
            <a:srgbClr val="A4A3A4"/>
          </p15:clr>
        </p15:guide>
        <p15:guide id="7" pos="704">
          <p15:clr>
            <a:srgbClr val="A4A3A4"/>
          </p15:clr>
        </p15:guide>
        <p15:guide id="8" pos="71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DBED569-4797-4DF1-A0F4-6AAB3CD982D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71" autoAdjust="0"/>
    <p:restoredTop sz="96182" autoAdjust="0"/>
  </p:normalViewPr>
  <p:slideViewPr>
    <p:cSldViewPr showGuides="1">
      <p:cViewPr varScale="1">
        <p:scale>
          <a:sx n="78" d="100"/>
          <a:sy n="78" d="100"/>
        </p:scale>
        <p:origin x="570" y="84"/>
      </p:cViewPr>
      <p:guideLst>
        <p:guide orient="horz" pos="2160"/>
        <p:guide orient="horz" pos="945"/>
        <p:guide orient="horz" pos="3888"/>
        <p:guide orient="horz" pos="192"/>
        <p:guide orient="horz" pos="1072"/>
        <p:guide pos="3839"/>
        <p:guide pos="704"/>
        <p:guide pos="7102"/>
      </p:guideLst>
    </p:cSldViewPr>
  </p:slideViewPr>
  <p:outlineViewPr>
    <p:cViewPr>
      <p:scale>
        <a:sx n="33" d="100"/>
        <a:sy n="33" d="100"/>
      </p:scale>
      <p:origin x="0" y="-2886"/>
    </p:cViewPr>
  </p:outlineViewPr>
  <p:notesTextViewPr>
    <p:cViewPr>
      <p:scale>
        <a:sx n="3" d="2"/>
        <a:sy n="3" d="2"/>
      </p:scale>
      <p:origin x="0" y="0"/>
    </p:cViewPr>
  </p:notesTextViewPr>
  <p:notesViewPr>
    <p:cSldViewPr>
      <p:cViewPr varScale="1">
        <p:scale>
          <a:sx n="90" d="100"/>
          <a:sy n="90" d="100"/>
        </p:scale>
        <p:origin x="377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al__ma_Sayfas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Sayfa1!$B$1</c:f>
              <c:strCache>
                <c:ptCount val="1"/>
                <c:pt idx="0">
                  <c:v>Personel</c:v>
                </c:pt>
              </c:strCache>
            </c:strRef>
          </c:tx>
          <c:spPr>
            <a:solidFill>
              <a:schemeClr val="accent1"/>
            </a:solidFill>
            <a:ln w="19050">
              <a:solidFill>
                <a:schemeClr val="lt1"/>
              </a:solidFill>
            </a:ln>
            <a:effectLst/>
          </c:spPr>
          <c:invertIfNegative val="0"/>
          <c:cat>
            <c:strRef>
              <c:f>Sayfa1!$A$2:$A$7</c:f>
              <c:strCache>
                <c:ptCount val="6"/>
                <c:pt idx="0">
                  <c:v>Yönetim</c:v>
                </c:pt>
                <c:pt idx="1">
                  <c:v>Sekreterlik</c:v>
                </c:pt>
                <c:pt idx="2">
                  <c:v>Sağlama, katalog, süreli yayınlar</c:v>
                </c:pt>
                <c:pt idx="3">
                  <c:v>Bilgi işlem</c:v>
                </c:pt>
                <c:pt idx="4">
                  <c:v>Danışma, referans, ciltleme vb.</c:v>
                </c:pt>
                <c:pt idx="5">
                  <c:v>Toplam</c:v>
                </c:pt>
              </c:strCache>
            </c:strRef>
          </c:cat>
          <c:val>
            <c:numRef>
              <c:f>Sayfa1!$B$2:$B$7</c:f>
              <c:numCache>
                <c:formatCode>General</c:formatCode>
                <c:ptCount val="6"/>
                <c:pt idx="0">
                  <c:v>2</c:v>
                </c:pt>
                <c:pt idx="1">
                  <c:v>5</c:v>
                </c:pt>
                <c:pt idx="2">
                  <c:v>15</c:v>
                </c:pt>
                <c:pt idx="3">
                  <c:v>7</c:v>
                </c:pt>
                <c:pt idx="4">
                  <c:v>15</c:v>
                </c:pt>
                <c:pt idx="5">
                  <c:v>44</c:v>
                </c:pt>
              </c:numCache>
            </c:numRef>
          </c:val>
        </c:ser>
        <c:dLbls>
          <c:showLegendKey val="0"/>
          <c:showVal val="0"/>
          <c:showCatName val="0"/>
          <c:showSerName val="0"/>
          <c:showPercent val="0"/>
          <c:showBubbleSize val="0"/>
        </c:dLbls>
        <c:gapWidth val="150"/>
        <c:axId val="-135347008"/>
        <c:axId val="-135336672"/>
      </c:barChart>
      <c:catAx>
        <c:axId val="-1353470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r-TR"/>
          </a:p>
        </c:txPr>
        <c:crossAx val="-135336672"/>
        <c:crosses val="autoZero"/>
        <c:auto val="1"/>
        <c:lblAlgn val="ctr"/>
        <c:lblOffset val="100"/>
        <c:noMultiLvlLbl val="0"/>
      </c:catAx>
      <c:valAx>
        <c:axId val="-1353366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r-TR"/>
          </a:p>
        </c:txPr>
        <c:crossAx val="-1353470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tr-TR" dirty="0">
              <a:solidFill>
                <a:schemeClr val="tx2"/>
              </a:solidFill>
            </a:endParaRPr>
          </a:p>
        </p:txBody>
      </p:sp>
      <p:sp>
        <p:nvSpPr>
          <p:cNvPr id="3" name="Tarih Yer Tutucusu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82CA223B-12A1-40F0-A826-71FBDA907897}" type="datetime1">
              <a:rPr lang="tr-TR" smtClean="0">
                <a:solidFill>
                  <a:schemeClr val="tx2"/>
                </a:solidFill>
              </a:rPr>
              <a:t>17.05.2018</a:t>
            </a:fld>
            <a:endParaRPr lang="tr-TR" dirty="0">
              <a:solidFill>
                <a:schemeClr val="tx2"/>
              </a:solidFill>
            </a:endParaRPr>
          </a:p>
        </p:txBody>
      </p:sp>
      <p:sp>
        <p:nvSpPr>
          <p:cNvPr id="4" name="Alt Bilgi Yer Tutucusu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tr-TR" dirty="0">
              <a:solidFill>
                <a:schemeClr val="tx2"/>
              </a:solidFill>
            </a:endParaRPr>
          </a:p>
        </p:txBody>
      </p:sp>
      <p:sp>
        <p:nvSpPr>
          <p:cNvPr id="5" name="Slayt Numarası Yer Tutucus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CFD77566-CD65-4859-9FA1-43956DC85B8C}" type="slidenum">
              <a:rPr lang="tr-TR" smtClean="0">
                <a:solidFill>
                  <a:schemeClr val="tx2"/>
                </a:solidFill>
              </a:rPr>
              <a:t>‹#›</a:t>
            </a:fld>
            <a:endParaRPr lang="tr-TR" dirty="0">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pPr rtl="0"/>
            <a:endParaRPr lang="tr-TR" dirty="0"/>
          </a:p>
        </p:txBody>
      </p:sp>
      <p:sp>
        <p:nvSpPr>
          <p:cNvPr id="3" name="Tarih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E20BB88A-49AB-4E14-91A6-36797D6E6D43}" type="datetime1">
              <a:rPr lang="tr-TR" smtClean="0"/>
              <a:pPr/>
              <a:t>17.05.2018</a:t>
            </a:fld>
            <a:endParaRPr lang="tr-TR" dirty="0"/>
          </a:p>
        </p:txBody>
      </p:sp>
      <p:sp>
        <p:nvSpPr>
          <p:cNvPr id="4" name="Slayt Görüntüsü Yer Tutucusu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tr-TR" dirty="0"/>
          </a:p>
        </p:txBody>
      </p:sp>
      <p:sp>
        <p:nvSpPr>
          <p:cNvPr id="5" name="Notlar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tr-TR" dirty="0" smtClean="0"/>
              <a:t>Asıl metin stillerini düzenlemek için tıklayın</a:t>
            </a:r>
          </a:p>
          <a:p>
            <a:pPr lvl="1" rtl="0"/>
            <a:r>
              <a:rPr lang="tr-TR" dirty="0" smtClean="0"/>
              <a:t>İkinci düzey</a:t>
            </a:r>
          </a:p>
          <a:p>
            <a:pPr lvl="2" rtl="0"/>
            <a:r>
              <a:rPr lang="tr-TR" dirty="0" smtClean="0"/>
              <a:t>Üçüncü düzey</a:t>
            </a:r>
          </a:p>
          <a:p>
            <a:pPr lvl="3" rtl="0"/>
            <a:r>
              <a:rPr lang="tr-TR" dirty="0" smtClean="0"/>
              <a:t>Dördüncü düzey</a:t>
            </a:r>
          </a:p>
          <a:p>
            <a:pPr lvl="4" rtl="0"/>
            <a:r>
              <a:rPr lang="tr-TR" dirty="0" smtClean="0"/>
              <a:t>Beşinci düzey</a:t>
            </a:r>
            <a:endParaRPr lang="tr-TR" dirty="0"/>
          </a:p>
        </p:txBody>
      </p:sp>
      <p:sp>
        <p:nvSpPr>
          <p:cNvPr id="6" name="Alt 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pPr rtl="0"/>
            <a:endParaRPr lang="tr-TR" dirty="0"/>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pPr rtl="0"/>
            <a:fld id="{B8796F01-7154-41E0-B48B-A6921757531A}" type="slidenum">
              <a:rPr lang="tr-TR" smtClean="0"/>
              <a:pPr/>
              <a:t>‹#›</a:t>
            </a:fld>
            <a:endParaRPr lang="tr-TR" dirty="0"/>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lar Yer Tutucusu 2"/>
          <p:cNvSpPr>
            <a:spLocks noGrp="1"/>
          </p:cNvSpPr>
          <p:nvPr>
            <p:ph type="body" idx="1"/>
          </p:nvPr>
        </p:nvSpPr>
        <p:spPr/>
        <p:txBody>
          <a:bodyPr rtlCol="0"/>
          <a:lstStyle/>
          <a:p>
            <a:pPr rtl="0"/>
            <a:endParaRPr lang="tr-TR" dirty="0"/>
          </a:p>
        </p:txBody>
      </p:sp>
      <p:sp>
        <p:nvSpPr>
          <p:cNvPr id="4" name="Slayt Numarası Yer Tutucusu 3"/>
          <p:cNvSpPr>
            <a:spLocks noGrp="1"/>
          </p:cNvSpPr>
          <p:nvPr>
            <p:ph type="sldNum" sz="quarter" idx="10"/>
          </p:nvPr>
        </p:nvSpPr>
        <p:spPr/>
        <p:txBody>
          <a:bodyPr rtlCol="0"/>
          <a:lstStyle/>
          <a:p>
            <a:pPr rtl="0"/>
            <a:fld id="{B8796F01-7154-41E0-B48B-A6921757531A}" type="slidenum">
              <a:rPr lang="tr-TR" smtClean="0"/>
              <a:pPr rtl="0"/>
              <a:t>1</a:t>
            </a:fld>
            <a:endParaRPr lang="tr-TR" dirty="0"/>
          </a:p>
        </p:txBody>
      </p:sp>
    </p:spTree>
    <p:extLst>
      <p:ext uri="{BB962C8B-B14F-4D97-AF65-F5344CB8AC3E}">
        <p14:creationId xmlns:p14="http://schemas.microsoft.com/office/powerpoint/2010/main" val="1607705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lar Yer Tutucusu 2"/>
          <p:cNvSpPr>
            <a:spLocks noGrp="1"/>
          </p:cNvSpPr>
          <p:nvPr>
            <p:ph type="body" idx="1"/>
          </p:nvPr>
        </p:nvSpPr>
        <p:spPr/>
        <p:txBody>
          <a:bodyPr rtlCol="0"/>
          <a:lstStyle/>
          <a:p>
            <a:pPr rtl="0"/>
            <a:endParaRPr lang="tr-TR" dirty="0"/>
          </a:p>
        </p:txBody>
      </p:sp>
      <p:sp>
        <p:nvSpPr>
          <p:cNvPr id="4" name="Slayt Numarası Yer Tutucusu 3"/>
          <p:cNvSpPr>
            <a:spLocks noGrp="1"/>
          </p:cNvSpPr>
          <p:nvPr>
            <p:ph type="sldNum" sz="quarter" idx="10"/>
          </p:nvPr>
        </p:nvSpPr>
        <p:spPr/>
        <p:txBody>
          <a:bodyPr rtlCol="0"/>
          <a:lstStyle/>
          <a:p>
            <a:pPr rtl="0"/>
            <a:fld id="{B8796F01-7154-41E0-B48B-A6921757531A}" type="slidenum">
              <a:rPr lang="tr-TR" smtClean="0"/>
              <a:pPr rtl="0"/>
              <a:t>4</a:t>
            </a:fld>
            <a:endParaRPr lang="tr-TR" dirty="0"/>
          </a:p>
        </p:txBody>
      </p:sp>
    </p:spTree>
    <p:extLst>
      <p:ext uri="{BB962C8B-B14F-4D97-AF65-F5344CB8AC3E}">
        <p14:creationId xmlns:p14="http://schemas.microsoft.com/office/powerpoint/2010/main" val="1284804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rtl="0"/>
            <a:fld id="{B8796F01-7154-41E0-B48B-A6921757531A}" type="slidenum">
              <a:rPr lang="tr-TR" smtClean="0"/>
              <a:pPr rtl="0"/>
              <a:t>11</a:t>
            </a:fld>
            <a:endParaRPr lang="tr-TR" dirty="0"/>
          </a:p>
        </p:txBody>
      </p:sp>
    </p:spTree>
    <p:extLst>
      <p:ext uri="{BB962C8B-B14F-4D97-AF65-F5344CB8AC3E}">
        <p14:creationId xmlns:p14="http://schemas.microsoft.com/office/powerpoint/2010/main" val="2745069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rtl="0"/>
            <a:fld id="{B8796F01-7154-41E0-B48B-A6921757531A}" type="slidenum">
              <a:rPr lang="tr-TR" smtClean="0"/>
              <a:pPr rtl="0"/>
              <a:t>13</a:t>
            </a:fld>
            <a:endParaRPr lang="tr-TR" dirty="0"/>
          </a:p>
        </p:txBody>
      </p:sp>
    </p:spTree>
    <p:extLst>
      <p:ext uri="{BB962C8B-B14F-4D97-AF65-F5344CB8AC3E}">
        <p14:creationId xmlns:p14="http://schemas.microsoft.com/office/powerpoint/2010/main" val="4210894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rtl="0"/>
            <a:fld id="{B8796F01-7154-41E0-B48B-A6921757531A}" type="slidenum">
              <a:rPr lang="tr-TR" smtClean="0"/>
              <a:pPr rtl="0"/>
              <a:t>20</a:t>
            </a:fld>
            <a:endParaRPr lang="tr-TR" dirty="0"/>
          </a:p>
        </p:txBody>
      </p:sp>
    </p:spTree>
    <p:extLst>
      <p:ext uri="{BB962C8B-B14F-4D97-AF65-F5344CB8AC3E}">
        <p14:creationId xmlns:p14="http://schemas.microsoft.com/office/powerpoint/2010/main" val="923503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rtl="0"/>
            <a:fld id="{B8796F01-7154-41E0-B48B-A6921757531A}" type="slidenum">
              <a:rPr lang="tr-TR" smtClean="0"/>
              <a:pPr rtl="0"/>
              <a:t>25</a:t>
            </a:fld>
            <a:endParaRPr lang="tr-TR" dirty="0"/>
          </a:p>
        </p:txBody>
      </p:sp>
    </p:spTree>
    <p:extLst>
      <p:ext uri="{BB962C8B-B14F-4D97-AF65-F5344CB8AC3E}">
        <p14:creationId xmlns:p14="http://schemas.microsoft.com/office/powerpoint/2010/main" val="1002537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rtl="0"/>
            <a:fld id="{B8796F01-7154-41E0-B48B-A6921757531A}" type="slidenum">
              <a:rPr lang="tr-TR" smtClean="0"/>
              <a:pPr rtl="0"/>
              <a:t>26</a:t>
            </a:fld>
            <a:endParaRPr lang="tr-TR" dirty="0"/>
          </a:p>
        </p:txBody>
      </p:sp>
    </p:spTree>
    <p:extLst>
      <p:ext uri="{BB962C8B-B14F-4D97-AF65-F5344CB8AC3E}">
        <p14:creationId xmlns:p14="http://schemas.microsoft.com/office/powerpoint/2010/main" val="2053652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rtl="0"/>
            <a:fld id="{B8796F01-7154-41E0-B48B-A6921757531A}" type="slidenum">
              <a:rPr lang="tr-TR" smtClean="0"/>
              <a:pPr rtl="0"/>
              <a:t>56</a:t>
            </a:fld>
            <a:endParaRPr lang="tr-TR" dirty="0"/>
          </a:p>
        </p:txBody>
      </p:sp>
    </p:spTree>
    <p:extLst>
      <p:ext uri="{BB962C8B-B14F-4D97-AF65-F5344CB8AC3E}">
        <p14:creationId xmlns:p14="http://schemas.microsoft.com/office/powerpoint/2010/main" val="1494087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154654" y="1447801"/>
            <a:ext cx="8823360" cy="3329581"/>
          </a:xfrm>
        </p:spPr>
        <p:txBody>
          <a:bodyPr anchor="b"/>
          <a:lstStyle>
            <a:lvl1pPr>
              <a:defRPr sz="7198"/>
            </a:lvl1pPr>
          </a:lstStyle>
          <a:p>
            <a:r>
              <a:rPr lang="tr-TR" smtClean="0"/>
              <a:t>Asıl başlık stili için tıklatın</a:t>
            </a:r>
            <a:endParaRPr lang="en-US" dirty="0"/>
          </a:p>
        </p:txBody>
      </p:sp>
      <p:sp>
        <p:nvSpPr>
          <p:cNvPr id="3" name="Subtitle 2"/>
          <p:cNvSpPr>
            <a:spLocks noGrp="1"/>
          </p:cNvSpPr>
          <p:nvPr>
            <p:ph type="subTitle" idx="1"/>
          </p:nvPr>
        </p:nvSpPr>
        <p:spPr>
          <a:xfrm>
            <a:off x="1154654" y="4777380"/>
            <a:ext cx="8823360" cy="861420"/>
          </a:xfrm>
        </p:spPr>
        <p:txBody>
          <a:bodyPr anchor="t"/>
          <a:lstStyle>
            <a:lvl1pPr marL="0" indent="0" algn="l">
              <a:buNone/>
              <a:defRPr cap="all">
                <a:solidFill>
                  <a:schemeClr val="bg2">
                    <a:lumMod val="40000"/>
                    <a:lumOff val="60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445C7B3A-9973-44D2-AD47-2907FD5772E6}" type="datetime1">
              <a:rPr lang="tr-TR" smtClean="0"/>
              <a:pPr/>
              <a:t>17.05.2018</a:t>
            </a:fld>
            <a:endParaRPr lang="tr-TR" dirty="0"/>
          </a:p>
        </p:txBody>
      </p:sp>
      <p:sp>
        <p:nvSpPr>
          <p:cNvPr id="5" name="Footer Placeholder 4"/>
          <p:cNvSpPr>
            <a:spLocks noGrp="1"/>
          </p:cNvSpPr>
          <p:nvPr>
            <p:ph type="ftr" sz="quarter" idx="11"/>
          </p:nvPr>
        </p:nvSpPr>
        <p:spPr/>
        <p:txBody>
          <a:bodyPr/>
          <a:lstStyle/>
          <a:p>
            <a:pPr rtl="0"/>
            <a:r>
              <a:rPr lang="tr-TR" smtClean="0"/>
              <a:t>Alt bilgi ekle</a:t>
            </a:r>
            <a:endParaRPr lang="tr-TR" dirty="0"/>
          </a:p>
        </p:txBody>
      </p:sp>
      <p:sp>
        <p:nvSpPr>
          <p:cNvPr id="6" name="Slide Number Placeholder 5"/>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17246033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1154656" y="4800587"/>
            <a:ext cx="8823359" cy="566738"/>
          </a:xfrm>
        </p:spPr>
        <p:txBody>
          <a:bodyPr anchor="b">
            <a:normAutofit/>
          </a:bodyPr>
          <a:lstStyle>
            <a:lvl1pPr algn="l">
              <a:defRPr sz="2399"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1154654" y="685800"/>
            <a:ext cx="8823360"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655" y="5367325"/>
            <a:ext cx="8823358" cy="493712"/>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C33BA561-1CA3-4DB2-B248-2A9EFB9B0DF5}" type="datetime1">
              <a:rPr lang="tr-TR" smtClean="0"/>
              <a:pPr/>
              <a:t>17.05.2018</a:t>
            </a:fld>
            <a:endParaRPr lang="tr-TR" dirty="0"/>
          </a:p>
        </p:txBody>
      </p:sp>
      <p:sp>
        <p:nvSpPr>
          <p:cNvPr id="6" name="Footer Placeholder 5"/>
          <p:cNvSpPr>
            <a:spLocks noGrp="1"/>
          </p:cNvSpPr>
          <p:nvPr>
            <p:ph type="ftr" sz="quarter" idx="11"/>
          </p:nvPr>
        </p:nvSpPr>
        <p:spPr/>
        <p:txBody>
          <a:bodyPr/>
          <a:lstStyle/>
          <a:p>
            <a:pPr rtl="0"/>
            <a:r>
              <a:rPr lang="tr-TR" smtClean="0"/>
              <a:t>Alt bilgi ekleme</a:t>
            </a:r>
            <a:endParaRPr lang="tr-TR" dirty="0"/>
          </a:p>
        </p:txBody>
      </p:sp>
      <p:sp>
        <p:nvSpPr>
          <p:cNvPr id="7" name="Slide Number Placeholder 6"/>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2237382903"/>
      </p:ext>
    </p:extLst>
  </p:cSld>
  <p:clrMapOvr>
    <a:masterClrMapping/>
  </p:clrMapOvr>
  <p:timing>
    <p:tnLst>
      <p:par>
        <p:cTn id="1" dur="indefinite" restart="never" nodeType="tmRoot"/>
      </p:par>
    </p:tnLst>
  </p:timing>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1154654" y="1447800"/>
            <a:ext cx="8823361" cy="1981200"/>
          </a:xfrm>
        </p:spPr>
        <p:txBody>
          <a:bodyPr/>
          <a:lstStyle>
            <a:lvl1pPr>
              <a:defRPr sz="4799"/>
            </a:lvl1pPr>
          </a:lstStyle>
          <a:p>
            <a:r>
              <a:rPr lang="tr-TR" smtClean="0"/>
              <a:t>Asıl başlık stili için tıklatın</a:t>
            </a:r>
            <a:endParaRPr lang="en-US" dirty="0"/>
          </a:p>
        </p:txBody>
      </p:sp>
      <p:sp>
        <p:nvSpPr>
          <p:cNvPr id="8" name="Text Placeholder 3"/>
          <p:cNvSpPr>
            <a:spLocks noGrp="1"/>
          </p:cNvSpPr>
          <p:nvPr>
            <p:ph type="body" sz="half" idx="2"/>
          </p:nvPr>
        </p:nvSpPr>
        <p:spPr>
          <a:xfrm>
            <a:off x="1154654" y="3657600"/>
            <a:ext cx="8823361" cy="2362200"/>
          </a:xfrm>
        </p:spPr>
        <p:txBody>
          <a:bodyPr anchor="ctr">
            <a:normAutofit/>
          </a:bodyPr>
          <a:lstStyle>
            <a:lvl1pPr marL="0" indent="0">
              <a:buNone/>
              <a:defRPr sz="17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C33BA561-1CA3-4DB2-B248-2A9EFB9B0DF5}" type="datetime1">
              <a:rPr lang="tr-TR" smtClean="0"/>
              <a:pPr/>
              <a:t>17.05.2018</a:t>
            </a:fld>
            <a:endParaRPr lang="tr-TR" dirty="0"/>
          </a:p>
        </p:txBody>
      </p:sp>
      <p:sp>
        <p:nvSpPr>
          <p:cNvPr id="5" name="Footer Placeholder 4"/>
          <p:cNvSpPr>
            <a:spLocks noGrp="1"/>
          </p:cNvSpPr>
          <p:nvPr>
            <p:ph type="ftr" sz="quarter" idx="11"/>
          </p:nvPr>
        </p:nvSpPr>
        <p:spPr/>
        <p:txBody>
          <a:bodyPr/>
          <a:lstStyle/>
          <a:p>
            <a:pPr rtl="0"/>
            <a:r>
              <a:rPr lang="tr-TR" smtClean="0"/>
              <a:t>Alt bilgi ekleme</a:t>
            </a:r>
            <a:endParaRPr lang="tr-TR" dirty="0"/>
          </a:p>
        </p:txBody>
      </p:sp>
      <p:sp>
        <p:nvSpPr>
          <p:cNvPr id="6" name="Slide Number Placeholder 5"/>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4094212345"/>
      </p:ext>
    </p:extLst>
  </p:cSld>
  <p:clrMapOvr>
    <a:masterClrMapping/>
  </p:clrMapOvr>
  <p:timing>
    <p:tnLst>
      <p:par>
        <p:cTn id="1" dur="indefinite" restart="never" nodeType="tmRoot"/>
      </p:par>
    </p:tnLst>
  </p:timing>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1574391" y="1447800"/>
            <a:ext cx="7997232" cy="2323374"/>
          </a:xfrm>
        </p:spPr>
        <p:txBody>
          <a:bodyPr/>
          <a:lstStyle>
            <a:lvl1pPr>
              <a:defRPr sz="4799"/>
            </a:lvl1pPr>
          </a:lstStyle>
          <a:p>
            <a:r>
              <a:rPr lang="tr-TR" smtClean="0"/>
              <a:t>Asıl başlık stili için tıklatın</a:t>
            </a:r>
            <a:endParaRPr lang="en-US" dirty="0"/>
          </a:p>
        </p:txBody>
      </p:sp>
      <p:sp>
        <p:nvSpPr>
          <p:cNvPr id="11" name="Text Placeholder 3"/>
          <p:cNvSpPr>
            <a:spLocks noGrp="1"/>
          </p:cNvSpPr>
          <p:nvPr>
            <p:ph type="body" sz="half" idx="14"/>
          </p:nvPr>
        </p:nvSpPr>
        <p:spPr>
          <a:xfrm>
            <a:off x="1929898" y="3771174"/>
            <a:ext cx="7277753"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marL="0" lvl="0" indent="0">
              <a:buNone/>
            </a:pPr>
            <a:r>
              <a:rPr lang="tr-TR" smtClean="0"/>
              <a:t>Asıl metin stillerini düzenlemek için tıklatın</a:t>
            </a:r>
          </a:p>
        </p:txBody>
      </p:sp>
      <p:sp>
        <p:nvSpPr>
          <p:cNvPr id="10" name="Text Placeholder 3"/>
          <p:cNvSpPr>
            <a:spLocks noGrp="1"/>
          </p:cNvSpPr>
          <p:nvPr>
            <p:ph type="body" sz="half" idx="2"/>
          </p:nvPr>
        </p:nvSpPr>
        <p:spPr>
          <a:xfrm>
            <a:off x="1154654" y="4350657"/>
            <a:ext cx="8823361" cy="1676400"/>
          </a:xfrm>
        </p:spPr>
        <p:txBody>
          <a:bodyPr anchor="ctr">
            <a:normAutofit/>
          </a:bodyPr>
          <a:lstStyle>
            <a:lvl1pPr marL="0" indent="0">
              <a:buNone/>
              <a:defRPr sz="17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C33BA561-1CA3-4DB2-B248-2A9EFB9B0DF5}" type="datetime1">
              <a:rPr lang="tr-TR" smtClean="0"/>
              <a:pPr/>
              <a:t>17.05.2018</a:t>
            </a:fld>
            <a:endParaRPr lang="tr-TR" dirty="0"/>
          </a:p>
        </p:txBody>
      </p:sp>
      <p:sp>
        <p:nvSpPr>
          <p:cNvPr id="5" name="Footer Placeholder 4"/>
          <p:cNvSpPr>
            <a:spLocks noGrp="1"/>
          </p:cNvSpPr>
          <p:nvPr>
            <p:ph type="ftr" sz="quarter" idx="11"/>
          </p:nvPr>
        </p:nvSpPr>
        <p:spPr/>
        <p:txBody>
          <a:bodyPr/>
          <a:lstStyle/>
          <a:p>
            <a:pPr rtl="0"/>
            <a:r>
              <a:rPr lang="tr-TR" smtClean="0"/>
              <a:t>Alt bilgi ekleme</a:t>
            </a:r>
            <a:endParaRPr lang="tr-TR" dirty="0"/>
          </a:p>
        </p:txBody>
      </p:sp>
      <p:sp>
        <p:nvSpPr>
          <p:cNvPr id="6" name="Slide Number Placeholder 5"/>
          <p:cNvSpPr>
            <a:spLocks noGrp="1"/>
          </p:cNvSpPr>
          <p:nvPr>
            <p:ph type="sldNum" sz="quarter" idx="12"/>
          </p:nvPr>
        </p:nvSpPr>
        <p:spPr/>
        <p:txBody>
          <a:bodyPr/>
          <a:lstStyle/>
          <a:p>
            <a:pPr rtl="0"/>
            <a:fld id="{EB37DED6-D4C7-42EE-AB49-D2E39E64FDE4}" type="slidenum">
              <a:rPr lang="tr-TR" smtClean="0"/>
              <a:pPr/>
              <a:t>‹#›</a:t>
            </a:fld>
            <a:endParaRPr lang="tr-TR" dirty="0"/>
          </a:p>
        </p:txBody>
      </p:sp>
      <p:sp>
        <p:nvSpPr>
          <p:cNvPr id="12" name="TextBox 11"/>
          <p:cNvSpPr txBox="1"/>
          <p:nvPr/>
        </p:nvSpPr>
        <p:spPr>
          <a:xfrm>
            <a:off x="898061" y="971253"/>
            <a:ext cx="801703"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196" dirty="0"/>
              <a:t>“</a:t>
            </a:r>
          </a:p>
        </p:txBody>
      </p:sp>
      <p:sp>
        <p:nvSpPr>
          <p:cNvPr id="15" name="TextBox 14"/>
          <p:cNvSpPr txBox="1"/>
          <p:nvPr/>
        </p:nvSpPr>
        <p:spPr>
          <a:xfrm>
            <a:off x="9328060" y="2613787"/>
            <a:ext cx="801703"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196" dirty="0"/>
              <a:t>”</a:t>
            </a:r>
          </a:p>
        </p:txBody>
      </p:sp>
    </p:spTree>
    <p:extLst>
      <p:ext uri="{BB962C8B-B14F-4D97-AF65-F5344CB8AC3E}">
        <p14:creationId xmlns:p14="http://schemas.microsoft.com/office/powerpoint/2010/main" val="3301526622"/>
      </p:ext>
    </p:extLst>
  </p:cSld>
  <p:clrMapOvr>
    <a:masterClrMapping/>
  </p:clrMapOvr>
  <p:timing>
    <p:tnLst>
      <p:par>
        <p:cTn id="1" dur="indefinite" restart="never" nodeType="tmRoot"/>
      </p:par>
    </p:tnLst>
  </p:timing>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1154653" y="3124201"/>
            <a:ext cx="8823362" cy="1653180"/>
          </a:xfrm>
        </p:spPr>
        <p:txBody>
          <a:bodyPr anchor="b"/>
          <a:lstStyle>
            <a:lvl1pPr algn="l">
              <a:defRPr sz="3999"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654" y="4777381"/>
            <a:ext cx="8823361" cy="860400"/>
          </a:xfrm>
        </p:spPr>
        <p:txBody>
          <a:bodyPr anchor="t"/>
          <a:lstStyle>
            <a:lvl1pPr marL="0" indent="0" algn="l">
              <a:buNone/>
              <a:defRPr sz="1999" cap="none">
                <a:solidFill>
                  <a:schemeClr val="bg2">
                    <a:lumMod val="40000"/>
                    <a:lumOff val="6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C33BA561-1CA3-4DB2-B248-2A9EFB9B0DF5}" type="datetime1">
              <a:rPr lang="tr-TR" smtClean="0"/>
              <a:pPr/>
              <a:t>17.05.2018</a:t>
            </a:fld>
            <a:endParaRPr lang="tr-TR" dirty="0"/>
          </a:p>
        </p:txBody>
      </p:sp>
      <p:sp>
        <p:nvSpPr>
          <p:cNvPr id="5" name="Footer Placeholder 4"/>
          <p:cNvSpPr>
            <a:spLocks noGrp="1"/>
          </p:cNvSpPr>
          <p:nvPr>
            <p:ph type="ftr" sz="quarter" idx="11"/>
          </p:nvPr>
        </p:nvSpPr>
        <p:spPr/>
        <p:txBody>
          <a:bodyPr/>
          <a:lstStyle/>
          <a:p>
            <a:pPr rtl="0"/>
            <a:r>
              <a:rPr lang="tr-TR" smtClean="0"/>
              <a:t>Alt bilgi ekleme</a:t>
            </a:r>
            <a:endParaRPr lang="tr-TR" dirty="0"/>
          </a:p>
        </p:txBody>
      </p:sp>
      <p:sp>
        <p:nvSpPr>
          <p:cNvPr id="6" name="Slide Number Placeholder 5"/>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2235876702"/>
      </p:ext>
    </p:extLst>
  </p:cSld>
  <p:clrMapOvr>
    <a:masterClrMapping/>
  </p:clrMapOvr>
  <p:timing>
    <p:tnLst>
      <p:par>
        <p:cTn id="1" dur="indefinite" restart="never" nodeType="tmRoot"/>
      </p:par>
    </p:tnLst>
  </p:timing>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199"/>
            </a:lvl1pPr>
          </a:lstStyle>
          <a:p>
            <a:r>
              <a:rPr lang="tr-TR" smtClean="0"/>
              <a:t>Asıl başlık stili için tıklatın</a:t>
            </a:r>
            <a:endParaRPr lang="en-US" dirty="0"/>
          </a:p>
        </p:txBody>
      </p:sp>
      <p:sp>
        <p:nvSpPr>
          <p:cNvPr id="3" name="Text Placeholder 2"/>
          <p:cNvSpPr>
            <a:spLocks noGrp="1"/>
          </p:cNvSpPr>
          <p:nvPr>
            <p:ph type="body" idx="1"/>
          </p:nvPr>
        </p:nvSpPr>
        <p:spPr>
          <a:xfrm>
            <a:off x="632782" y="1981200"/>
            <a:ext cx="2946099"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tr-TR" smtClean="0"/>
              <a:t>Asıl metin stillerini düzenlemek için tıklatın</a:t>
            </a:r>
          </a:p>
        </p:txBody>
      </p:sp>
      <p:sp>
        <p:nvSpPr>
          <p:cNvPr id="16" name="Text Placeholder 3"/>
          <p:cNvSpPr>
            <a:spLocks noGrp="1"/>
          </p:cNvSpPr>
          <p:nvPr>
            <p:ph type="body" sz="half" idx="15"/>
          </p:nvPr>
        </p:nvSpPr>
        <p:spPr>
          <a:xfrm>
            <a:off x="652293" y="2667000"/>
            <a:ext cx="2926588" cy="3589338"/>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2648" y="1981200"/>
            <a:ext cx="2935476"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tr-TR" smtClean="0"/>
              <a:t>Asıl metin stillerini düzenlemek için tıklatın</a:t>
            </a:r>
          </a:p>
        </p:txBody>
      </p:sp>
      <p:sp>
        <p:nvSpPr>
          <p:cNvPr id="19" name="Text Placeholder 3"/>
          <p:cNvSpPr>
            <a:spLocks noGrp="1"/>
          </p:cNvSpPr>
          <p:nvPr>
            <p:ph type="body" sz="half" idx="16"/>
          </p:nvPr>
        </p:nvSpPr>
        <p:spPr>
          <a:xfrm>
            <a:off x="3872097" y="2667000"/>
            <a:ext cx="2946027" cy="3589338"/>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2845" y="1981200"/>
            <a:ext cx="2931349"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tr-TR" smtClean="0"/>
              <a:t>Asıl metin stillerini düzenlemek için tıklatın</a:t>
            </a:r>
          </a:p>
        </p:txBody>
      </p:sp>
      <p:sp>
        <p:nvSpPr>
          <p:cNvPr id="20" name="Text Placeholder 3"/>
          <p:cNvSpPr>
            <a:spLocks noGrp="1"/>
          </p:cNvSpPr>
          <p:nvPr>
            <p:ph type="body" sz="half" idx="17"/>
          </p:nvPr>
        </p:nvSpPr>
        <p:spPr>
          <a:xfrm>
            <a:off x="7122845" y="2667000"/>
            <a:ext cx="2931349" cy="3589338"/>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cxnSp>
        <p:nvCxnSpPr>
          <p:cNvPr id="17" name="Straight Connector 16"/>
          <p:cNvCxnSpPr/>
          <p:nvPr/>
        </p:nvCxnSpPr>
        <p:spPr>
          <a:xfrm>
            <a:off x="372517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0414"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33BA561-1CA3-4DB2-B248-2A9EFB9B0DF5}" type="datetime1">
              <a:rPr lang="tr-TR" smtClean="0"/>
              <a:pPr/>
              <a:t>17.05.2018</a:t>
            </a:fld>
            <a:endParaRPr lang="tr-TR" dirty="0"/>
          </a:p>
        </p:txBody>
      </p:sp>
      <p:sp>
        <p:nvSpPr>
          <p:cNvPr id="4" name="Footer Placeholder 4"/>
          <p:cNvSpPr>
            <a:spLocks noGrp="1"/>
          </p:cNvSpPr>
          <p:nvPr>
            <p:ph type="ftr" sz="quarter" idx="11"/>
          </p:nvPr>
        </p:nvSpPr>
        <p:spPr/>
        <p:txBody>
          <a:bodyPr/>
          <a:lstStyle/>
          <a:p>
            <a:pPr rtl="0"/>
            <a:r>
              <a:rPr lang="tr-TR" smtClean="0"/>
              <a:t>Alt bilgi ekleme</a:t>
            </a:r>
            <a:endParaRPr lang="tr-TR" dirty="0"/>
          </a:p>
        </p:txBody>
      </p:sp>
      <p:sp>
        <p:nvSpPr>
          <p:cNvPr id="6" name="Slide Number Placeholder 5"/>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3990152828"/>
      </p:ext>
    </p:extLst>
  </p:cSld>
  <p:clrMapOvr>
    <a:masterClrMapping/>
  </p:clrMapOvr>
  <p:timing>
    <p:tnLst>
      <p:par>
        <p:cTn id="1" dur="indefinite" restart="never" nodeType="tmRoot"/>
      </p:par>
    </p:tnLst>
  </p:timing>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199"/>
            </a:lvl1pPr>
          </a:lstStyle>
          <a:p>
            <a:r>
              <a:rPr lang="tr-TR" smtClean="0"/>
              <a:t>Asıl başlık stili için tıklatın</a:t>
            </a:r>
            <a:endParaRPr lang="en-US" dirty="0"/>
          </a:p>
        </p:txBody>
      </p:sp>
      <p:sp>
        <p:nvSpPr>
          <p:cNvPr id="3" name="Text Placeholder 2"/>
          <p:cNvSpPr>
            <a:spLocks noGrp="1"/>
          </p:cNvSpPr>
          <p:nvPr>
            <p:ph type="body" idx="1"/>
          </p:nvPr>
        </p:nvSpPr>
        <p:spPr>
          <a:xfrm>
            <a:off x="652293" y="4250949"/>
            <a:ext cx="2939284"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tr-TR" smtClean="0"/>
              <a:t>Asıl metin stillerini düzenlemek için tıklatın</a:t>
            </a:r>
          </a:p>
        </p:txBody>
      </p:sp>
      <p:sp>
        <p:nvSpPr>
          <p:cNvPr id="29" name="Picture Placeholder 2"/>
          <p:cNvSpPr>
            <a:spLocks noGrp="1" noChangeAspect="1"/>
          </p:cNvSpPr>
          <p:nvPr>
            <p:ph type="pic" idx="15"/>
          </p:nvPr>
        </p:nvSpPr>
        <p:spPr>
          <a:xfrm>
            <a:off x="652293" y="2209800"/>
            <a:ext cx="293928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tr-TR" smtClean="0"/>
              <a:t>Resim eklemek için simgeyi tıklatın</a:t>
            </a:r>
            <a:endParaRPr lang="en-US" dirty="0"/>
          </a:p>
        </p:txBody>
      </p:sp>
      <p:sp>
        <p:nvSpPr>
          <p:cNvPr id="22" name="Text Placeholder 3"/>
          <p:cNvSpPr>
            <a:spLocks noGrp="1"/>
          </p:cNvSpPr>
          <p:nvPr>
            <p:ph type="body" sz="half" idx="18"/>
          </p:nvPr>
        </p:nvSpPr>
        <p:spPr>
          <a:xfrm>
            <a:off x="652293" y="4827212"/>
            <a:ext cx="2939284" cy="659189"/>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8363" y="4250949"/>
            <a:ext cx="2929762"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tr-TR" smtClean="0"/>
              <a:t>Asıl metin stillerini düzenlemek için tıklatın</a:t>
            </a:r>
          </a:p>
        </p:txBody>
      </p:sp>
      <p:sp>
        <p:nvSpPr>
          <p:cNvPr id="30" name="Picture Placeholder 2"/>
          <p:cNvSpPr>
            <a:spLocks noGrp="1" noChangeAspect="1"/>
          </p:cNvSpPr>
          <p:nvPr>
            <p:ph type="pic" idx="21"/>
          </p:nvPr>
        </p:nvSpPr>
        <p:spPr>
          <a:xfrm>
            <a:off x="3888362" y="2209800"/>
            <a:ext cx="292976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tr-TR" smtClean="0"/>
              <a:t>Resim eklemek için simgeyi tıklatın</a:t>
            </a:r>
            <a:endParaRPr lang="en-US" dirty="0"/>
          </a:p>
        </p:txBody>
      </p:sp>
      <p:sp>
        <p:nvSpPr>
          <p:cNvPr id="23" name="Text Placeholder 3"/>
          <p:cNvSpPr>
            <a:spLocks noGrp="1"/>
          </p:cNvSpPr>
          <p:nvPr>
            <p:ph type="body" sz="half" idx="19"/>
          </p:nvPr>
        </p:nvSpPr>
        <p:spPr>
          <a:xfrm>
            <a:off x="3887009" y="4827211"/>
            <a:ext cx="2933642" cy="659189"/>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2845" y="4250949"/>
            <a:ext cx="2931349"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tr-TR" smtClean="0"/>
              <a:t>Asıl metin stillerini düzenlemek için tıklatın</a:t>
            </a:r>
          </a:p>
        </p:txBody>
      </p:sp>
      <p:sp>
        <p:nvSpPr>
          <p:cNvPr id="31" name="Picture Placeholder 2"/>
          <p:cNvSpPr>
            <a:spLocks noGrp="1" noChangeAspect="1"/>
          </p:cNvSpPr>
          <p:nvPr>
            <p:ph type="pic" idx="22"/>
          </p:nvPr>
        </p:nvSpPr>
        <p:spPr>
          <a:xfrm>
            <a:off x="7122844" y="2209800"/>
            <a:ext cx="2931349"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tr-TR" smtClean="0"/>
              <a:t>Resim eklemek için simgeyi tıklatın</a:t>
            </a:r>
            <a:endParaRPr lang="en-US" dirty="0"/>
          </a:p>
        </p:txBody>
      </p:sp>
      <p:sp>
        <p:nvSpPr>
          <p:cNvPr id="24" name="Text Placeholder 3"/>
          <p:cNvSpPr>
            <a:spLocks noGrp="1"/>
          </p:cNvSpPr>
          <p:nvPr>
            <p:ph type="body" sz="half" idx="20"/>
          </p:nvPr>
        </p:nvSpPr>
        <p:spPr>
          <a:xfrm>
            <a:off x="7122720" y="4827209"/>
            <a:ext cx="2935232" cy="659189"/>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cxnSp>
        <p:nvCxnSpPr>
          <p:cNvPr id="19" name="Straight Connector 18"/>
          <p:cNvCxnSpPr/>
          <p:nvPr/>
        </p:nvCxnSpPr>
        <p:spPr>
          <a:xfrm>
            <a:off x="372517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0414"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33BA561-1CA3-4DB2-B248-2A9EFB9B0DF5}" type="datetime1">
              <a:rPr lang="tr-TR" smtClean="0"/>
              <a:pPr/>
              <a:t>17.05.2018</a:t>
            </a:fld>
            <a:endParaRPr lang="tr-TR" dirty="0"/>
          </a:p>
        </p:txBody>
      </p:sp>
      <p:sp>
        <p:nvSpPr>
          <p:cNvPr id="4" name="Footer Placeholder 4"/>
          <p:cNvSpPr>
            <a:spLocks noGrp="1"/>
          </p:cNvSpPr>
          <p:nvPr>
            <p:ph type="ftr" sz="quarter" idx="11"/>
          </p:nvPr>
        </p:nvSpPr>
        <p:spPr/>
        <p:txBody>
          <a:bodyPr/>
          <a:lstStyle/>
          <a:p>
            <a:pPr rtl="0"/>
            <a:r>
              <a:rPr lang="tr-TR" smtClean="0"/>
              <a:t>Alt bilgi ekleme</a:t>
            </a:r>
            <a:endParaRPr lang="tr-TR" dirty="0"/>
          </a:p>
        </p:txBody>
      </p:sp>
      <p:sp>
        <p:nvSpPr>
          <p:cNvPr id="6" name="Slide Number Placeholder 5"/>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2175585505"/>
      </p:ext>
    </p:extLst>
  </p:cSld>
  <p:clrMapOvr>
    <a:masterClrMapping/>
  </p:clrMapOvr>
  <p:timing>
    <p:tnLst>
      <p:par>
        <p:cTn id="1" dur="indefinite" restart="never" nodeType="tmRoot"/>
      </p:par>
    </p:tnLst>
  </p:timing>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nchor="t" anchorCtr="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C33BA561-1CA3-4DB2-B248-2A9EFB9B0DF5}" type="datetime1">
              <a:rPr lang="tr-TR" smtClean="0"/>
              <a:pPr/>
              <a:t>17.05.2018</a:t>
            </a:fld>
            <a:endParaRPr lang="tr-TR" dirty="0"/>
          </a:p>
        </p:txBody>
      </p:sp>
      <p:sp>
        <p:nvSpPr>
          <p:cNvPr id="5" name="Footer Placeholder 4"/>
          <p:cNvSpPr>
            <a:spLocks noGrp="1"/>
          </p:cNvSpPr>
          <p:nvPr>
            <p:ph type="ftr" sz="quarter" idx="11"/>
          </p:nvPr>
        </p:nvSpPr>
        <p:spPr/>
        <p:txBody>
          <a:bodyPr/>
          <a:lstStyle/>
          <a:p>
            <a:pPr rtl="0"/>
            <a:r>
              <a:rPr lang="tr-TR" smtClean="0"/>
              <a:t>Alt bilgi ekleme</a:t>
            </a:r>
            <a:endParaRPr lang="tr-TR" dirty="0"/>
          </a:p>
        </p:txBody>
      </p:sp>
      <p:sp>
        <p:nvSpPr>
          <p:cNvPr id="6" name="Slide Number Placeholder 5"/>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11085832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2050" y="430214"/>
            <a:ext cx="1752145" cy="5826125"/>
          </a:xfrm>
        </p:spPr>
        <p:txBody>
          <a:bodyPr vert="eaVert" anchor="b" anchorCtr="0"/>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652294" y="887414"/>
            <a:ext cx="7421216" cy="5368924"/>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96246154-8C20-46A3-9D63-7CF5AA4028FC}" type="datetime1">
              <a:rPr lang="tr-TR" smtClean="0"/>
              <a:pPr/>
              <a:t>17.05.2018</a:t>
            </a:fld>
            <a:endParaRPr lang="tr-TR" dirty="0"/>
          </a:p>
        </p:txBody>
      </p:sp>
      <p:sp>
        <p:nvSpPr>
          <p:cNvPr id="5" name="Footer Placeholder 4"/>
          <p:cNvSpPr>
            <a:spLocks noGrp="1"/>
          </p:cNvSpPr>
          <p:nvPr>
            <p:ph type="ftr" sz="quarter" idx="11"/>
          </p:nvPr>
        </p:nvSpPr>
        <p:spPr/>
        <p:txBody>
          <a:bodyPr/>
          <a:lstStyle/>
          <a:p>
            <a:pPr rtl="0"/>
            <a:r>
              <a:rPr lang="tr-TR" smtClean="0"/>
              <a:t>Alt bilgi ekleme</a:t>
            </a:r>
            <a:endParaRPr lang="tr-TR" dirty="0"/>
          </a:p>
        </p:txBody>
      </p:sp>
      <p:sp>
        <p:nvSpPr>
          <p:cNvPr id="6" name="Slide Number Placeholder 5"/>
          <p:cNvSpPr>
            <a:spLocks noGrp="1"/>
          </p:cNvSpPr>
          <p:nvPr>
            <p:ph type="sldNum" sz="quarter" idx="12"/>
          </p:nvPr>
        </p:nvSpPr>
        <p:spPr/>
        <p:txBody>
          <a:bodyPr/>
          <a:lstStyle/>
          <a:p>
            <a:pPr rtl="0"/>
            <a:fld id="{591C5AD9-787D-40FA-8A4D-16A055B9AF81}" type="slidenum">
              <a:rPr lang="tr-TR" smtClean="0"/>
              <a:t>‹#›</a:t>
            </a:fld>
            <a:endParaRPr lang="tr-TR" dirty="0"/>
          </a:p>
        </p:txBody>
      </p:sp>
    </p:spTree>
    <p:extLst>
      <p:ext uri="{BB962C8B-B14F-4D97-AF65-F5344CB8AC3E}">
        <p14:creationId xmlns:p14="http://schemas.microsoft.com/office/powerpoint/2010/main" val="906660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3"/>
          <p:cNvSpPr>
            <a:spLocks noGrp="1"/>
          </p:cNvSpPr>
          <p:nvPr>
            <p:ph type="dt" sz="half" idx="10"/>
          </p:nvPr>
        </p:nvSpPr>
        <p:spPr/>
        <p:txBody>
          <a:bodyPr/>
          <a:lstStyle/>
          <a:p>
            <a:fld id="{8998B3C6-DC39-4726-957F-B042C9B266CF}" type="datetime1">
              <a:rPr lang="tr-TR" smtClean="0"/>
              <a:pPr/>
              <a:t>17.05.2018</a:t>
            </a:fld>
            <a:endParaRPr lang="tr-TR" dirty="0"/>
          </a:p>
        </p:txBody>
      </p:sp>
      <p:sp>
        <p:nvSpPr>
          <p:cNvPr id="5" name="Footer Placeholder 4"/>
          <p:cNvSpPr>
            <a:spLocks noGrp="1"/>
          </p:cNvSpPr>
          <p:nvPr>
            <p:ph type="ftr" sz="quarter" idx="11"/>
          </p:nvPr>
        </p:nvSpPr>
        <p:spPr/>
        <p:txBody>
          <a:bodyPr/>
          <a:lstStyle/>
          <a:p>
            <a:pPr rtl="0"/>
            <a:r>
              <a:rPr lang="tr-TR" smtClean="0"/>
              <a:t>Alt bilgi ekleme</a:t>
            </a:r>
            <a:endParaRPr lang="tr-TR" dirty="0"/>
          </a:p>
        </p:txBody>
      </p:sp>
      <p:sp>
        <p:nvSpPr>
          <p:cNvPr id="6" name="Slide Number Placeholder 5"/>
          <p:cNvSpPr>
            <a:spLocks noGrp="1"/>
          </p:cNvSpPr>
          <p:nvPr>
            <p:ph type="sldNum" sz="quarter" idx="12"/>
          </p:nvPr>
        </p:nvSpPr>
        <p:spPr/>
        <p:txBody>
          <a:bodyPr/>
          <a:lstStyle/>
          <a:p>
            <a:pPr rtl="0"/>
            <a:fld id="{DA60BA0E-20D0-4E7C-B286-26C960A6788F}" type="slidenum">
              <a:rPr lang="tr-TR" smtClean="0"/>
              <a:t>‹#›</a:t>
            </a:fld>
            <a:endParaRPr lang="tr-TR" dirty="0"/>
          </a:p>
        </p:txBody>
      </p:sp>
    </p:spTree>
    <p:extLst>
      <p:ext uri="{BB962C8B-B14F-4D97-AF65-F5344CB8AC3E}">
        <p14:creationId xmlns:p14="http://schemas.microsoft.com/office/powerpoint/2010/main" val="37167679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1154656" y="2861734"/>
            <a:ext cx="8823359" cy="1915647"/>
          </a:xfrm>
        </p:spPr>
        <p:txBody>
          <a:bodyPr anchor="b"/>
          <a:lstStyle>
            <a:lvl1pPr algn="l">
              <a:defRPr sz="3999"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654" y="4777381"/>
            <a:ext cx="8823360" cy="860400"/>
          </a:xfrm>
        </p:spPr>
        <p:txBody>
          <a:bodyPr anchor="t"/>
          <a:lstStyle>
            <a:lvl1pPr marL="0" indent="0" algn="l">
              <a:buNone/>
              <a:defRPr sz="1999" cap="all">
                <a:solidFill>
                  <a:schemeClr val="bg2">
                    <a:lumMod val="40000"/>
                    <a:lumOff val="6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C33BA561-1CA3-4DB2-B248-2A9EFB9B0DF5}" type="datetime1">
              <a:rPr lang="tr-TR" smtClean="0"/>
              <a:pPr/>
              <a:t>17.05.2018</a:t>
            </a:fld>
            <a:endParaRPr lang="tr-TR" dirty="0"/>
          </a:p>
        </p:txBody>
      </p:sp>
      <p:sp>
        <p:nvSpPr>
          <p:cNvPr id="5" name="Footer Placeholder 4"/>
          <p:cNvSpPr>
            <a:spLocks noGrp="1"/>
          </p:cNvSpPr>
          <p:nvPr>
            <p:ph type="ftr" sz="quarter" idx="11"/>
          </p:nvPr>
        </p:nvSpPr>
        <p:spPr/>
        <p:txBody>
          <a:bodyPr/>
          <a:lstStyle/>
          <a:p>
            <a:pPr rtl="0"/>
            <a:r>
              <a:rPr lang="tr-TR" smtClean="0"/>
              <a:t>Alt bilgi ekleme</a:t>
            </a:r>
            <a:endParaRPr lang="tr-TR" dirty="0"/>
          </a:p>
        </p:txBody>
      </p:sp>
      <p:sp>
        <p:nvSpPr>
          <p:cNvPr id="6" name="Slide Number Placeholder 5"/>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34093778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103025" y="2060576"/>
            <a:ext cx="4395194" cy="4195763"/>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653021" y="2056093"/>
            <a:ext cx="4395196" cy="4200245"/>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C7528BC5-BC30-4818-91B2-C87B3D26484C}" type="datetime1">
              <a:rPr lang="tr-TR" smtClean="0"/>
              <a:pPr/>
              <a:t>17.05.2018</a:t>
            </a:fld>
            <a:endParaRPr lang="tr-TR" dirty="0"/>
          </a:p>
        </p:txBody>
      </p:sp>
      <p:sp>
        <p:nvSpPr>
          <p:cNvPr id="6" name="Footer Placeholder 5"/>
          <p:cNvSpPr>
            <a:spLocks noGrp="1"/>
          </p:cNvSpPr>
          <p:nvPr>
            <p:ph type="ftr" sz="quarter" idx="11"/>
          </p:nvPr>
        </p:nvSpPr>
        <p:spPr/>
        <p:txBody>
          <a:bodyPr/>
          <a:lstStyle/>
          <a:p>
            <a:pPr rtl="0"/>
            <a:r>
              <a:rPr lang="tr-TR" smtClean="0"/>
              <a:t>Alt bilgi ekleme</a:t>
            </a:r>
            <a:endParaRPr lang="tr-TR" dirty="0"/>
          </a:p>
        </p:txBody>
      </p:sp>
      <p:sp>
        <p:nvSpPr>
          <p:cNvPr id="7" name="Slide Number Placeholder 6"/>
          <p:cNvSpPr>
            <a:spLocks noGrp="1"/>
          </p:cNvSpPr>
          <p:nvPr>
            <p:ph type="sldNum" sz="quarter" idx="12"/>
          </p:nvPr>
        </p:nvSpPr>
        <p:spPr/>
        <p:txBody>
          <a:bodyPr/>
          <a:lstStyle/>
          <a:p>
            <a:pPr rtl="0"/>
            <a:fld id="{EB37DED6-D4C7-42EE-AB49-D2E39E64FDE4}" type="slidenum">
              <a:rPr lang="tr-TR" smtClean="0"/>
              <a:t>‹#›</a:t>
            </a:fld>
            <a:endParaRPr lang="tr-TR" dirty="0"/>
          </a:p>
        </p:txBody>
      </p:sp>
    </p:spTree>
    <p:extLst>
      <p:ext uri="{BB962C8B-B14F-4D97-AF65-F5344CB8AC3E}">
        <p14:creationId xmlns:p14="http://schemas.microsoft.com/office/powerpoint/2010/main" val="37508464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103026" y="1905000"/>
            <a:ext cx="4395193"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1103025" y="2514600"/>
            <a:ext cx="4395194" cy="3741738"/>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653023" y="1905000"/>
            <a:ext cx="4395194"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5653023" y="2514600"/>
            <a:ext cx="4395194" cy="3741738"/>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961C8E9D-2E60-4077-8AF3-4646468B08D2}" type="datetime1">
              <a:rPr lang="tr-TR" smtClean="0"/>
              <a:pPr/>
              <a:t>17.05.2018</a:t>
            </a:fld>
            <a:endParaRPr lang="tr-TR" dirty="0"/>
          </a:p>
        </p:txBody>
      </p:sp>
      <p:sp>
        <p:nvSpPr>
          <p:cNvPr id="8" name="Footer Placeholder 7"/>
          <p:cNvSpPr>
            <a:spLocks noGrp="1"/>
          </p:cNvSpPr>
          <p:nvPr>
            <p:ph type="ftr" sz="quarter" idx="11"/>
          </p:nvPr>
        </p:nvSpPr>
        <p:spPr/>
        <p:txBody>
          <a:bodyPr/>
          <a:lstStyle/>
          <a:p>
            <a:pPr rtl="0"/>
            <a:r>
              <a:rPr lang="tr-TR" smtClean="0"/>
              <a:t>Alt bilgi ekleme</a:t>
            </a:r>
            <a:endParaRPr lang="tr-TR" dirty="0"/>
          </a:p>
        </p:txBody>
      </p:sp>
      <p:sp>
        <p:nvSpPr>
          <p:cNvPr id="9" name="Slide Number Placeholder 8"/>
          <p:cNvSpPr>
            <a:spLocks noGrp="1"/>
          </p:cNvSpPr>
          <p:nvPr>
            <p:ph type="sldNum" sz="quarter" idx="12"/>
          </p:nvPr>
        </p:nvSpPr>
        <p:spPr/>
        <p:txBody>
          <a:bodyPr/>
          <a:lstStyle/>
          <a:p>
            <a:pPr rtl="0"/>
            <a:fld id="{EB37DED6-D4C7-42EE-AB49-D2E39E64FDE4}" type="slidenum">
              <a:rPr lang="tr-TR" smtClean="0"/>
              <a:t>‹#›</a:t>
            </a:fld>
            <a:endParaRPr lang="tr-TR" dirty="0"/>
          </a:p>
        </p:txBody>
      </p:sp>
    </p:spTree>
    <p:extLst>
      <p:ext uri="{BB962C8B-B14F-4D97-AF65-F5344CB8AC3E}">
        <p14:creationId xmlns:p14="http://schemas.microsoft.com/office/powerpoint/2010/main" val="13882159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7" name="Date Placeholder 2"/>
          <p:cNvSpPr>
            <a:spLocks noGrp="1"/>
          </p:cNvSpPr>
          <p:nvPr>
            <p:ph type="dt" sz="half" idx="10"/>
          </p:nvPr>
        </p:nvSpPr>
        <p:spPr/>
        <p:txBody>
          <a:bodyPr/>
          <a:lstStyle/>
          <a:p>
            <a:fld id="{8DCEF213-8E9E-4FAE-8057-788C7DA37C39}" type="datetime1">
              <a:rPr lang="tr-TR" smtClean="0"/>
              <a:pPr/>
              <a:t>17.05.2018</a:t>
            </a:fld>
            <a:endParaRPr lang="tr-TR" dirty="0"/>
          </a:p>
        </p:txBody>
      </p:sp>
      <p:sp>
        <p:nvSpPr>
          <p:cNvPr id="5" name="Footer Placeholder 3"/>
          <p:cNvSpPr>
            <a:spLocks noGrp="1"/>
          </p:cNvSpPr>
          <p:nvPr>
            <p:ph type="ftr" sz="quarter" idx="11"/>
          </p:nvPr>
        </p:nvSpPr>
        <p:spPr/>
        <p:txBody>
          <a:bodyPr/>
          <a:lstStyle/>
          <a:p>
            <a:pPr rtl="0"/>
            <a:r>
              <a:rPr lang="tr-TR" smtClean="0"/>
              <a:t>Alt bilgi ekleme</a:t>
            </a:r>
            <a:endParaRPr lang="tr-TR" dirty="0"/>
          </a:p>
        </p:txBody>
      </p:sp>
      <p:sp>
        <p:nvSpPr>
          <p:cNvPr id="6" name="Slide Number Placeholder 4"/>
          <p:cNvSpPr>
            <a:spLocks noGrp="1"/>
          </p:cNvSpPr>
          <p:nvPr>
            <p:ph type="sldNum" sz="quarter" idx="12"/>
          </p:nvPr>
        </p:nvSpPr>
        <p:spPr/>
        <p:txBody>
          <a:bodyPr/>
          <a:lstStyle/>
          <a:p>
            <a:pPr rtl="0"/>
            <a:fld id="{EB37DED6-D4C7-42EE-AB49-D2E39E64FDE4}" type="slidenum">
              <a:rPr lang="tr-TR" smtClean="0"/>
              <a:t>‹#›</a:t>
            </a:fld>
            <a:endParaRPr lang="tr-TR" dirty="0"/>
          </a:p>
        </p:txBody>
      </p:sp>
    </p:spTree>
    <p:extLst>
      <p:ext uri="{BB962C8B-B14F-4D97-AF65-F5344CB8AC3E}">
        <p14:creationId xmlns:p14="http://schemas.microsoft.com/office/powerpoint/2010/main" val="3839461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A44FD05-9E33-40E5-A882-391E23333876}" type="datetime1">
              <a:rPr lang="tr-TR" smtClean="0"/>
              <a:pPr/>
              <a:t>17.05.2018</a:t>
            </a:fld>
            <a:endParaRPr lang="tr-TR" dirty="0"/>
          </a:p>
        </p:txBody>
      </p:sp>
      <p:sp>
        <p:nvSpPr>
          <p:cNvPr id="5" name="Footer Placeholder 2"/>
          <p:cNvSpPr>
            <a:spLocks noGrp="1"/>
          </p:cNvSpPr>
          <p:nvPr>
            <p:ph type="ftr" sz="quarter" idx="11"/>
          </p:nvPr>
        </p:nvSpPr>
        <p:spPr/>
        <p:txBody>
          <a:bodyPr/>
          <a:lstStyle/>
          <a:p>
            <a:pPr rtl="0"/>
            <a:r>
              <a:rPr lang="tr-TR" smtClean="0"/>
              <a:t>Alt bilgi ekleme</a:t>
            </a:r>
            <a:endParaRPr lang="tr-TR" dirty="0"/>
          </a:p>
        </p:txBody>
      </p:sp>
      <p:sp>
        <p:nvSpPr>
          <p:cNvPr id="6" name="Slide Number Placeholder 3"/>
          <p:cNvSpPr>
            <a:spLocks noGrp="1"/>
          </p:cNvSpPr>
          <p:nvPr>
            <p:ph type="sldNum" sz="quarter" idx="12"/>
          </p:nvPr>
        </p:nvSpPr>
        <p:spPr/>
        <p:txBody>
          <a:bodyPr/>
          <a:lstStyle/>
          <a:p>
            <a:pPr rtl="0"/>
            <a:fld id="{EB37DED6-D4C7-42EE-AB49-D2E39E64FDE4}" type="slidenum">
              <a:rPr lang="tr-TR" smtClean="0"/>
              <a:t>‹#›</a:t>
            </a:fld>
            <a:endParaRPr lang="tr-TR" dirty="0"/>
          </a:p>
        </p:txBody>
      </p:sp>
    </p:spTree>
    <p:extLst>
      <p:ext uri="{BB962C8B-B14F-4D97-AF65-F5344CB8AC3E}">
        <p14:creationId xmlns:p14="http://schemas.microsoft.com/office/powerpoint/2010/main" val="2853887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1154652" y="1447800"/>
            <a:ext cx="3400178" cy="1447800"/>
          </a:xfrm>
        </p:spPr>
        <p:txBody>
          <a:bodyPr anchor="b"/>
          <a:lstStyle>
            <a:lvl1pPr algn="l">
              <a:defRPr sz="2399" b="0"/>
            </a:lvl1pPr>
          </a:lstStyle>
          <a:p>
            <a:r>
              <a:rPr lang="tr-TR" smtClean="0"/>
              <a:t>Asıl başlık stili için tıklatın</a:t>
            </a:r>
            <a:endParaRPr lang="en-US" dirty="0"/>
          </a:p>
        </p:txBody>
      </p:sp>
      <p:sp>
        <p:nvSpPr>
          <p:cNvPr id="3" name="Content Placeholder 2"/>
          <p:cNvSpPr>
            <a:spLocks noGrp="1"/>
          </p:cNvSpPr>
          <p:nvPr>
            <p:ph idx="1"/>
          </p:nvPr>
        </p:nvSpPr>
        <p:spPr>
          <a:xfrm>
            <a:off x="4783370" y="1447800"/>
            <a:ext cx="5194644" cy="4572000"/>
          </a:xfrm>
        </p:spPr>
        <p:txBody>
          <a:bodyPr anchor="ctr">
            <a:normAutofit/>
          </a:bodyPr>
          <a:lstStyle>
            <a:lvl1pPr>
              <a:defRPr sz="19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1154653" y="3129281"/>
            <a:ext cx="3400177" cy="2895599"/>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sp>
        <p:nvSpPr>
          <p:cNvPr id="7" name="Date Placeholder 4"/>
          <p:cNvSpPr>
            <a:spLocks noGrp="1"/>
          </p:cNvSpPr>
          <p:nvPr>
            <p:ph type="dt" sz="half" idx="10"/>
          </p:nvPr>
        </p:nvSpPr>
        <p:spPr/>
        <p:txBody>
          <a:bodyPr/>
          <a:lstStyle/>
          <a:p>
            <a:fld id="{C33BA561-1CA3-4DB2-B248-2A9EFB9B0DF5}" type="datetime1">
              <a:rPr lang="tr-TR" smtClean="0"/>
              <a:pPr/>
              <a:t>17.05.2018</a:t>
            </a:fld>
            <a:endParaRPr lang="tr-TR" dirty="0"/>
          </a:p>
        </p:txBody>
      </p:sp>
      <p:sp>
        <p:nvSpPr>
          <p:cNvPr id="5" name="Footer Placeholder 5"/>
          <p:cNvSpPr>
            <a:spLocks noGrp="1"/>
          </p:cNvSpPr>
          <p:nvPr>
            <p:ph type="ftr" sz="quarter" idx="11"/>
          </p:nvPr>
        </p:nvSpPr>
        <p:spPr/>
        <p:txBody>
          <a:bodyPr/>
          <a:lstStyle/>
          <a:p>
            <a:pPr rtl="0"/>
            <a:r>
              <a:rPr lang="tr-TR" smtClean="0"/>
              <a:t>Alt bilgi ekleme</a:t>
            </a:r>
            <a:endParaRPr lang="tr-TR" dirty="0"/>
          </a:p>
        </p:txBody>
      </p:sp>
      <p:sp>
        <p:nvSpPr>
          <p:cNvPr id="6" name="Slide Number Placeholder 6"/>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2362887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1153606" y="1854192"/>
            <a:ext cx="5091580" cy="1574808"/>
          </a:xfrm>
        </p:spPr>
        <p:txBody>
          <a:bodyPr anchor="b">
            <a:normAutofit/>
          </a:bodyPr>
          <a:lstStyle>
            <a:lvl1pPr algn="l">
              <a:defRPr sz="3599"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6947736" y="1143000"/>
            <a:ext cx="3199567"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654" y="3657600"/>
            <a:ext cx="5083655" cy="1371600"/>
          </a:xfrm>
        </p:spPr>
        <p:txBody>
          <a:bodyPr>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C33BA561-1CA3-4DB2-B248-2A9EFB9B0DF5}" type="datetime1">
              <a:rPr lang="tr-TR" smtClean="0"/>
              <a:pPr/>
              <a:t>17.05.2018</a:t>
            </a:fld>
            <a:endParaRPr lang="tr-TR" dirty="0"/>
          </a:p>
        </p:txBody>
      </p:sp>
      <p:sp>
        <p:nvSpPr>
          <p:cNvPr id="6" name="Footer Placeholder 5"/>
          <p:cNvSpPr>
            <a:spLocks noGrp="1"/>
          </p:cNvSpPr>
          <p:nvPr>
            <p:ph type="ftr" sz="quarter" idx="11"/>
          </p:nvPr>
        </p:nvSpPr>
        <p:spPr/>
        <p:txBody>
          <a:bodyPr/>
          <a:lstStyle/>
          <a:p>
            <a:pPr rtl="0"/>
            <a:r>
              <a:rPr lang="tr-TR" smtClean="0"/>
              <a:t>Alt bilgi ekleme</a:t>
            </a:r>
            <a:endParaRPr lang="tr-TR" dirty="0"/>
          </a:p>
        </p:txBody>
      </p:sp>
      <p:sp>
        <p:nvSpPr>
          <p:cNvPr id="7" name="Slide Number Placeholder 6"/>
          <p:cNvSpPr>
            <a:spLocks noGrp="1"/>
          </p:cNvSpPr>
          <p:nvPr>
            <p:ph type="sldNum" sz="quarter" idx="12"/>
          </p:nvPr>
        </p:nvSpPr>
        <p:spPr/>
        <p:txBody>
          <a:body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2781008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6"/>
            <a:ext cx="4035961"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8"/>
            <a:ext cx="1522016" cy="2365453"/>
          </a:xfrm>
          <a:prstGeom prst="rect">
            <a:avLst/>
          </a:prstGeom>
        </p:spPr>
      </p:pic>
      <p:sp>
        <p:nvSpPr>
          <p:cNvPr id="16" name="Oval 15"/>
          <p:cNvSpPr/>
          <p:nvPr/>
        </p:nvSpPr>
        <p:spPr>
          <a:xfrm>
            <a:off x="8606770" y="1676400"/>
            <a:ext cx="2818666"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7330" y="1"/>
            <a:ext cx="1602969"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3637" y="6096000"/>
            <a:ext cx="993475" cy="762000"/>
          </a:xfrm>
          <a:prstGeom prst="rect">
            <a:avLst/>
          </a:prstGeom>
        </p:spPr>
      </p:pic>
      <p:sp>
        <p:nvSpPr>
          <p:cNvPr id="14" name="Rectangle 13"/>
          <p:cNvSpPr/>
          <p:nvPr/>
        </p:nvSpPr>
        <p:spPr>
          <a:xfrm>
            <a:off x="10435094" y="0"/>
            <a:ext cx="685621"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5943" y="452718"/>
            <a:ext cx="9402274" cy="1400530"/>
          </a:xfrm>
          <a:prstGeom prst="rect">
            <a:avLst/>
          </a:prstGeom>
        </p:spPr>
        <p:txBody>
          <a:bodyPr vert="horz" lIns="91440" tIns="45720" rIns="91440" bIns="45720" rtlCol="0" anchor="t">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103025" y="2052919"/>
            <a:ext cx="8944211" cy="4195481"/>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rot="5400000">
            <a:off x="10152866" y="1790741"/>
            <a:ext cx="990599" cy="304720"/>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33BA561-1CA3-4DB2-B248-2A9EFB9B0DF5}" type="datetime1">
              <a:rPr lang="tr-TR" smtClean="0"/>
              <a:pPr/>
              <a:t>17.05.2018</a:t>
            </a:fld>
            <a:endParaRPr lang="tr-TR" dirty="0"/>
          </a:p>
        </p:txBody>
      </p:sp>
      <p:sp>
        <p:nvSpPr>
          <p:cNvPr id="5" name="Footer Placeholder 4"/>
          <p:cNvSpPr>
            <a:spLocks noGrp="1"/>
          </p:cNvSpPr>
          <p:nvPr>
            <p:ph type="ftr" sz="quarter" idx="3"/>
          </p:nvPr>
        </p:nvSpPr>
        <p:spPr>
          <a:xfrm rot="5400000">
            <a:off x="8948740" y="3225337"/>
            <a:ext cx="3859795" cy="304722"/>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rtl="0"/>
            <a:r>
              <a:rPr lang="tr-TR" smtClean="0"/>
              <a:t>Alt bilgi ekleme</a:t>
            </a:r>
            <a:endParaRPr lang="tr-TR" dirty="0"/>
          </a:p>
        </p:txBody>
      </p:sp>
      <p:sp>
        <p:nvSpPr>
          <p:cNvPr id="6" name="Slide Number Placeholder 5"/>
          <p:cNvSpPr>
            <a:spLocks noGrp="1"/>
          </p:cNvSpPr>
          <p:nvPr>
            <p:ph type="sldNum" sz="quarter" idx="4"/>
          </p:nvPr>
        </p:nvSpPr>
        <p:spPr bwMode="gray">
          <a:xfrm>
            <a:off x="10349844" y="295730"/>
            <a:ext cx="837981" cy="767687"/>
          </a:xfrm>
          <a:prstGeom prst="rect">
            <a:avLst/>
          </a:prstGeom>
        </p:spPr>
        <p:txBody>
          <a:bodyPr vert="horz" lIns="91440" tIns="45720" rIns="91440" bIns="45720" rtlCol="0" anchor="b"/>
          <a:lstStyle>
            <a:lvl1pPr algn="ctr">
              <a:defRPr sz="2799" b="0" i="0">
                <a:solidFill>
                  <a:schemeClr val="tx1">
                    <a:tint val="75000"/>
                  </a:schemeClr>
                </a:solidFill>
              </a:defRPr>
            </a:lvl1pPr>
          </a:lstStyle>
          <a:p>
            <a:pPr rtl="0"/>
            <a:fld id="{EB37DED6-D4C7-42EE-AB49-D2E39E64FDE4}" type="slidenum">
              <a:rPr lang="tr-TR" smtClean="0"/>
              <a:pPr/>
              <a:t>‹#›</a:t>
            </a:fld>
            <a:endParaRPr lang="tr-TR" dirty="0"/>
          </a:p>
        </p:txBody>
      </p:sp>
    </p:spTree>
    <p:extLst>
      <p:ext uri="{BB962C8B-B14F-4D97-AF65-F5344CB8AC3E}">
        <p14:creationId xmlns:p14="http://schemas.microsoft.com/office/powerpoint/2010/main" val="1821844141"/>
      </p:ext>
    </p:extLst>
  </p:cSld>
  <p:clrMap bg1="dk1" tx1="lt1" bg2="dk2" tx2="lt2" accent1="accent1" accent2="accent2" accent3="accent3" accent4="accent4" accent5="accent5" accent6="accent6" hlink="hlink" folHlink="folHlink"/>
  <p:sldLayoutIdLst>
    <p:sldLayoutId id="2147484258" r:id="rId1"/>
    <p:sldLayoutId id="2147484259" r:id="rId2"/>
    <p:sldLayoutId id="2147484260" r:id="rId3"/>
    <p:sldLayoutId id="2147484261" r:id="rId4"/>
    <p:sldLayoutId id="2147484262" r:id="rId5"/>
    <p:sldLayoutId id="2147484263" r:id="rId6"/>
    <p:sldLayoutId id="2147484264" r:id="rId7"/>
    <p:sldLayoutId id="2147484265" r:id="rId8"/>
    <p:sldLayoutId id="2147484266" r:id="rId9"/>
    <p:sldLayoutId id="2147484267" r:id="rId10"/>
    <p:sldLayoutId id="2147484268" r:id="rId11"/>
    <p:sldLayoutId id="2147484269" r:id="rId12"/>
    <p:sldLayoutId id="2147484270" r:id="rId13"/>
    <p:sldLayoutId id="2147484271" r:id="rId14"/>
    <p:sldLayoutId id="2147484272" r:id="rId15"/>
    <p:sldLayoutId id="2147484273" r:id="rId16"/>
    <p:sldLayoutId id="2147484274" r:id="rId17"/>
  </p:sldLayoutIdLst>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hf sldNum="0" hdr="0" ftr="0" dt="0"/>
  <p:txStyles>
    <p:titleStyle>
      <a:lvl1pPr algn="l" defTabSz="457063" rtl="0" eaLnBrk="1" latinLnBrk="0" hangingPunct="1">
        <a:spcBef>
          <a:spcPct val="0"/>
        </a:spcBef>
        <a:buNone/>
        <a:defRPr sz="4199"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bg2">
            <a:lumMod val="40000"/>
            <a:lumOff val="60000"/>
          </a:schemeClr>
        </a:buClr>
        <a:buSzPct val="80000"/>
        <a:buFont typeface="Wingdings 3" charset="2"/>
        <a:buChar char=""/>
        <a:defRPr sz="1999" b="0" i="0" kern="1200">
          <a:solidFill>
            <a:schemeClr val="tx1"/>
          </a:solidFill>
          <a:latin typeface="+mj-lt"/>
          <a:ea typeface="+mj-ea"/>
          <a:cs typeface="+mj-cs"/>
        </a:defRPr>
      </a:lvl1pPr>
      <a:lvl2pPr marL="742727" indent="-285664" algn="l" defTabSz="457063" rtl="0" eaLnBrk="1" latinLnBrk="0" hangingPunct="1">
        <a:spcBef>
          <a:spcPts val="1000"/>
        </a:spcBef>
        <a:spcAft>
          <a:spcPts val="0"/>
        </a:spcAft>
        <a:buClr>
          <a:schemeClr val="bg2">
            <a:lumMod val="40000"/>
            <a:lumOff val="60000"/>
          </a:schemeClr>
        </a:buClr>
        <a:buSzPct val="80000"/>
        <a:buFont typeface="Wingdings 3" charset="2"/>
        <a:buChar char=""/>
        <a:defRPr sz="1799" b="0" i="0" kern="1200">
          <a:solidFill>
            <a:schemeClr val="tx1"/>
          </a:solidFill>
          <a:latin typeface="+mj-lt"/>
          <a:ea typeface="+mj-ea"/>
          <a:cs typeface="+mj-cs"/>
        </a:defRPr>
      </a:lvl2pPr>
      <a:lvl3pPr marL="1142657"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599720"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6783"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5248"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0908"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7971"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5034"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7.xml"/><Relationship Id="rId4" Type="http://schemas.openxmlformats.org/officeDocument/2006/relationships/image" Target="../media/image28.jpg"/></Relationships>
</file>

<file path=ppt/slides/_rels/slide3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7.xml"/><Relationship Id="rId5" Type="http://schemas.openxmlformats.org/officeDocument/2006/relationships/image" Target="../media/image34.jpg"/><Relationship Id="rId4" Type="http://schemas.openxmlformats.org/officeDocument/2006/relationships/image" Target="../media/image33.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hyperlink" Target="https://edit.elte.hu/ulibca"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jpg"/><Relationship Id="rId1" Type="http://schemas.openxmlformats.org/officeDocument/2006/relationships/slideLayout" Target="../slideLayouts/slideLayout7.xml"/><Relationship Id="rId4" Type="http://schemas.openxmlformats.org/officeDocument/2006/relationships/image" Target="../media/image47.jpg"/></Relationships>
</file>

<file path=ppt/slides/_rels/slide55.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rtlCol="0">
            <a:normAutofit fontScale="90000"/>
          </a:bodyPr>
          <a:lstStyle/>
          <a:p>
            <a:pPr rtl="0"/>
            <a:r>
              <a:rPr lang="tr-TR" dirty="0" err="1" smtClean="0">
                <a:latin typeface="Times New Roman" panose="02020603050405020304" pitchFamily="18" charset="0"/>
                <a:cs typeface="Times New Roman" panose="02020603050405020304" pitchFamily="18" charset="0"/>
              </a:rPr>
              <a:t>Eötvös</a:t>
            </a:r>
            <a:r>
              <a:rPr lang="tr-TR" dirty="0" smtClean="0">
                <a:latin typeface="Times New Roman" panose="02020603050405020304" pitchFamily="18" charset="0"/>
                <a:cs typeface="Times New Roman" panose="02020603050405020304" pitchFamily="18" charset="0"/>
              </a:rPr>
              <a:t> </a:t>
            </a:r>
            <a:r>
              <a:rPr lang="tr-TR" dirty="0" err="1" smtClean="0">
                <a:latin typeface="Times New Roman" panose="02020603050405020304" pitchFamily="18" charset="0"/>
                <a:cs typeface="Times New Roman" panose="02020603050405020304" pitchFamily="18" charset="0"/>
              </a:rPr>
              <a:t>Lorand</a:t>
            </a:r>
            <a:r>
              <a:rPr lang="tr-TR" dirty="0" smtClean="0">
                <a:latin typeface="Times New Roman" panose="02020603050405020304" pitchFamily="18" charset="0"/>
                <a:cs typeface="Times New Roman" panose="02020603050405020304" pitchFamily="18" charset="0"/>
              </a:rPr>
              <a:t> Üniversitesi </a:t>
            </a:r>
            <a:br>
              <a:rPr lang="tr-TR" dirty="0" smtClean="0">
                <a:latin typeface="Times New Roman" panose="02020603050405020304" pitchFamily="18" charset="0"/>
                <a:cs typeface="Times New Roman" panose="02020603050405020304" pitchFamily="18" charset="0"/>
              </a:rPr>
            </a:br>
            <a:r>
              <a:rPr lang="tr-TR" dirty="0" smtClean="0">
                <a:latin typeface="Times New Roman" panose="02020603050405020304" pitchFamily="18" charset="0"/>
                <a:cs typeface="Times New Roman" panose="02020603050405020304" pitchFamily="18" charset="0"/>
              </a:rPr>
              <a:t>Merkez Kütüphanesi</a:t>
            </a:r>
            <a:endParaRPr lang="tr-TR" dirty="0">
              <a:latin typeface="Times New Roman" panose="02020603050405020304" pitchFamily="18" charset="0"/>
              <a:cs typeface="Times New Roman" panose="02020603050405020304" pitchFamily="18" charset="0"/>
            </a:endParaRPr>
          </a:p>
        </p:txBody>
      </p:sp>
      <p:sp>
        <p:nvSpPr>
          <p:cNvPr id="4" name="Alt Başlık 3"/>
          <p:cNvSpPr>
            <a:spLocks noGrp="1"/>
          </p:cNvSpPr>
          <p:nvPr>
            <p:ph type="subTitle" idx="1"/>
          </p:nvPr>
        </p:nvSpPr>
        <p:spPr/>
        <p:txBody>
          <a:bodyPr/>
          <a:lstStyle/>
          <a:p>
            <a:r>
              <a:rPr lang="tr-TR" dirty="0" err="1" smtClean="0">
                <a:latin typeface="Times New Roman" panose="02020603050405020304" pitchFamily="18" charset="0"/>
                <a:cs typeface="Times New Roman" panose="02020603050405020304" pitchFamily="18" charset="0"/>
              </a:rPr>
              <a:t>Erasmus</a:t>
            </a:r>
            <a:r>
              <a:rPr lang="tr-TR" dirty="0" smtClean="0">
                <a:latin typeface="Times New Roman" panose="02020603050405020304" pitchFamily="18" charset="0"/>
                <a:cs typeface="Times New Roman" panose="02020603050405020304" pitchFamily="18" charset="0"/>
              </a:rPr>
              <a:t> Eğitim Sunumu</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9887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Unvan 10"/>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Kütüphaneci Sayısı</a:t>
            </a:r>
            <a:endParaRPr lang="tr-TR" dirty="0">
              <a:latin typeface="Times New Roman" panose="02020603050405020304" pitchFamily="18" charset="0"/>
              <a:cs typeface="Times New Roman" panose="02020603050405020304" pitchFamily="18" charset="0"/>
            </a:endParaRPr>
          </a:p>
        </p:txBody>
      </p:sp>
      <p:sp>
        <p:nvSpPr>
          <p:cNvPr id="12" name="İçerik Yer Tutucusu 11"/>
          <p:cNvSpPr>
            <a:spLocks noGrp="1"/>
          </p:cNvSpPr>
          <p:nvPr>
            <p:ph idx="1"/>
          </p:nvPr>
        </p:nvSpPr>
        <p:spPr/>
        <p:txBody>
          <a:bodyPr>
            <a:normAutofit/>
          </a:bodyPr>
          <a:lstStyle/>
          <a:p>
            <a:r>
              <a:rPr lang="tr-TR" sz="1800" dirty="0" smtClean="0">
                <a:latin typeface="Times New Roman" panose="02020603050405020304" pitchFamily="18" charset="0"/>
                <a:cs typeface="Times New Roman" panose="02020603050405020304" pitchFamily="18" charset="0"/>
              </a:rPr>
              <a:t>Merkez Kütüphane : 19</a:t>
            </a:r>
          </a:p>
          <a:p>
            <a:r>
              <a:rPr lang="tr-TR" sz="1800" dirty="0" smtClean="0">
                <a:latin typeface="Times New Roman" panose="02020603050405020304" pitchFamily="18" charset="0"/>
                <a:cs typeface="Times New Roman" panose="02020603050405020304" pitchFamily="18" charset="0"/>
              </a:rPr>
              <a:t>Beşeri Bilimler Fakültesi : 34</a:t>
            </a:r>
          </a:p>
          <a:p>
            <a:r>
              <a:rPr lang="tr-TR" sz="1800" dirty="0" smtClean="0">
                <a:latin typeface="Times New Roman" panose="02020603050405020304" pitchFamily="18" charset="0"/>
                <a:cs typeface="Times New Roman" panose="02020603050405020304" pitchFamily="18" charset="0"/>
              </a:rPr>
              <a:t>Hukuk Fakültesi : 9</a:t>
            </a:r>
          </a:p>
          <a:p>
            <a:r>
              <a:rPr lang="tr-TR" sz="1800" dirty="0">
                <a:latin typeface="Times New Roman" panose="02020603050405020304" pitchFamily="18" charset="0"/>
                <a:cs typeface="Times New Roman" panose="02020603050405020304" pitchFamily="18" charset="0"/>
              </a:rPr>
              <a:t>İlköğretim ve Okul Öncesi Eğitim F</a:t>
            </a:r>
            <a:r>
              <a:rPr lang="tr-TR" sz="1800" dirty="0" smtClean="0">
                <a:latin typeface="Times New Roman" panose="02020603050405020304" pitchFamily="18" charset="0"/>
                <a:cs typeface="Times New Roman" panose="02020603050405020304" pitchFamily="18" charset="0"/>
              </a:rPr>
              <a:t>akültesi : 6</a:t>
            </a:r>
          </a:p>
          <a:p>
            <a:r>
              <a:rPr lang="tr-TR" sz="1800" dirty="0" smtClean="0">
                <a:latin typeface="Times New Roman" panose="02020603050405020304" pitchFamily="18" charset="0"/>
                <a:cs typeface="Times New Roman" panose="02020603050405020304" pitchFamily="18" charset="0"/>
              </a:rPr>
              <a:t>Özel Eğitim Fakültesi : 5</a:t>
            </a:r>
          </a:p>
          <a:p>
            <a:r>
              <a:rPr lang="tr-TR" sz="1800" dirty="0" smtClean="0">
                <a:latin typeface="Times New Roman" panose="02020603050405020304" pitchFamily="18" charset="0"/>
                <a:cs typeface="Times New Roman" panose="02020603050405020304" pitchFamily="18" charset="0"/>
              </a:rPr>
              <a:t>Sosyal Bilimler Fakültesi : 3</a:t>
            </a:r>
          </a:p>
          <a:p>
            <a:r>
              <a:rPr lang="tr-TR" sz="1800" dirty="0" smtClean="0">
                <a:latin typeface="Times New Roman" panose="02020603050405020304" pitchFamily="18" charset="0"/>
                <a:cs typeface="Times New Roman" panose="02020603050405020304" pitchFamily="18" charset="0"/>
              </a:rPr>
              <a:t>Bilim (Fen) Fakültesi : 2</a:t>
            </a:r>
          </a:p>
          <a:p>
            <a:r>
              <a:rPr lang="tr-TR" sz="1800" dirty="0" smtClean="0">
                <a:latin typeface="Times New Roman" panose="02020603050405020304" pitchFamily="18" charset="0"/>
                <a:cs typeface="Times New Roman" panose="02020603050405020304" pitchFamily="18" charset="0"/>
              </a:rPr>
              <a:t>Bilişim Fakültesi : 2</a:t>
            </a:r>
          </a:p>
          <a:p>
            <a:r>
              <a:rPr lang="tr-TR" sz="1800" dirty="0" smtClean="0">
                <a:latin typeface="Times New Roman" panose="02020603050405020304" pitchFamily="18" charset="0"/>
                <a:cs typeface="Times New Roman" panose="02020603050405020304" pitchFamily="18" charset="0"/>
              </a:rPr>
              <a:t>Eğitim ve Psikoloji Fakültesi : 1</a:t>
            </a:r>
          </a:p>
          <a:p>
            <a:r>
              <a:rPr lang="tr-TR" sz="1800" dirty="0" smtClean="0">
                <a:solidFill>
                  <a:srgbClr val="FFFF00"/>
                </a:solidFill>
                <a:latin typeface="Times New Roman" panose="02020603050405020304" pitchFamily="18" charset="0"/>
                <a:cs typeface="Times New Roman" panose="02020603050405020304" pitchFamily="18" charset="0"/>
              </a:rPr>
              <a:t>Toplam : 81 </a:t>
            </a:r>
            <a:endParaRPr lang="tr-TR" sz="18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93636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pPr rtl="0"/>
            <a:r>
              <a:rPr lang="tr-TR" dirty="0" smtClean="0">
                <a:latin typeface="Times New Roman" panose="02020603050405020304" pitchFamily="18" charset="0"/>
                <a:cs typeface="Times New Roman" panose="02020603050405020304" pitchFamily="18" charset="0"/>
              </a:rPr>
              <a:t>Kütüphaneye Üyelik</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rtlCol="0">
            <a:normAutofit/>
          </a:bodyPr>
          <a:lstStyle/>
          <a:p>
            <a:pPr>
              <a:lnSpc>
                <a:spcPct val="100000"/>
              </a:lnSpc>
            </a:pPr>
            <a:r>
              <a:rPr lang="tr-TR" dirty="0" smtClean="0">
                <a:latin typeface="Times New Roman" panose="02020603050405020304" pitchFamily="18" charset="0"/>
                <a:ea typeface="Calibri" panose="020F0502020204030204" pitchFamily="34" charset="0"/>
                <a:cs typeface="Times New Roman" panose="02020603050405020304" pitchFamily="18" charset="0"/>
              </a:rPr>
              <a:t>Kayıtlı üye sayısı 7500 dür.</a:t>
            </a:r>
          </a:p>
          <a:p>
            <a:pPr>
              <a:lnSpc>
                <a:spcPct val="100000"/>
              </a:lnSpc>
            </a:pPr>
            <a:r>
              <a:rPr lang="tr-TR" dirty="0" err="1" smtClean="0">
                <a:latin typeface="Times New Roman" panose="02020603050405020304" pitchFamily="18" charset="0"/>
                <a:ea typeface="Calibri" panose="020F0502020204030204" pitchFamily="34" charset="0"/>
                <a:cs typeface="Times New Roman" panose="02020603050405020304" pitchFamily="18" charset="0"/>
              </a:rPr>
              <a:t>ELTE'nin</a:t>
            </a:r>
            <a:r>
              <a:rPr lang="tr-TR" dirty="0" smtClean="0">
                <a:latin typeface="Times New Roman" panose="02020603050405020304" pitchFamily="18" charset="0"/>
                <a:ea typeface="Calibri" panose="020F0502020204030204" pitchFamily="34" charset="0"/>
                <a:cs typeface="Times New Roman" panose="02020603050405020304" pitchFamily="18" charset="0"/>
              </a:rPr>
              <a:t> </a:t>
            </a:r>
            <a:r>
              <a:rPr lang="tr-TR" dirty="0">
                <a:latin typeface="Times New Roman" panose="02020603050405020304" pitchFamily="18" charset="0"/>
                <a:ea typeface="Calibri" panose="020F0502020204030204" pitchFamily="34" charset="0"/>
                <a:cs typeface="Times New Roman" panose="02020603050405020304" pitchFamily="18" charset="0"/>
              </a:rPr>
              <a:t>her öğrencisi için Üniversite Kütüphanesine kayıt ücretsizdir ve öğrenci kartı kütüphane kartı olarak kullanılabilir</a:t>
            </a:r>
            <a:r>
              <a:rPr lang="tr-TR" dirty="0" smtClean="0">
                <a:latin typeface="Times New Roman" panose="02020603050405020304" pitchFamily="18" charset="0"/>
                <a:ea typeface="Calibri" panose="020F0502020204030204" pitchFamily="34" charset="0"/>
                <a:cs typeface="Times New Roman" panose="02020603050405020304" pitchFamily="18" charset="0"/>
              </a:rPr>
              <a:t>.</a:t>
            </a:r>
          </a:p>
          <a:p>
            <a:pPr>
              <a:lnSpc>
                <a:spcPct val="100000"/>
              </a:lnSpc>
            </a:pPr>
            <a:r>
              <a:rPr lang="tr-TR" dirty="0" err="1" smtClean="0">
                <a:latin typeface="Times New Roman" panose="02020603050405020304" pitchFamily="18" charset="0"/>
                <a:cs typeface="Times New Roman" panose="02020603050405020304" pitchFamily="18" charset="0"/>
              </a:rPr>
              <a:t>ELTE’nin</a:t>
            </a:r>
            <a:r>
              <a:rPr lang="tr-TR" dirty="0" smtClean="0">
                <a:latin typeface="Times New Roman" panose="02020603050405020304" pitchFamily="18" charset="0"/>
                <a:cs typeface="Times New Roman" panose="02020603050405020304" pitchFamily="18" charset="0"/>
              </a:rPr>
              <a:t> akademik ve idari personelleri de ücretsiz olarak kütüphane hizmetlerinden faydalanmaktadırlar.</a:t>
            </a:r>
          </a:p>
          <a:p>
            <a:pPr>
              <a:lnSpc>
                <a:spcPct val="100000"/>
              </a:lnSpc>
            </a:pPr>
            <a:r>
              <a:rPr lang="tr-TR" dirty="0" smtClean="0">
                <a:latin typeface="Times New Roman" panose="02020603050405020304" pitchFamily="18" charset="0"/>
                <a:cs typeface="Times New Roman" panose="02020603050405020304" pitchFamily="18" charset="0"/>
              </a:rPr>
              <a:t>Diğer kurumlardan gelen araştırmacılar ve ziyaretçiler kütüphaneyi ziyaret için bir ücret ödemezken, ödünç kaynak alımı ve kaynaklardan araştırma yapmak için belirli bir ücret karşılığı üye olarak, hizmet alabilmektedirler. </a:t>
            </a:r>
          </a:p>
          <a:p>
            <a:pPr>
              <a:lnSpc>
                <a:spcPct val="100000"/>
              </a:lnSpc>
            </a:pPr>
            <a:r>
              <a:rPr lang="tr-TR" dirty="0" smtClean="0">
                <a:latin typeface="Times New Roman" panose="02020603050405020304" pitchFamily="18" charset="0"/>
                <a:cs typeface="Times New Roman" panose="02020603050405020304" pitchFamily="18" charset="0"/>
              </a:rPr>
              <a:t>Üye olmayan kişiler danışma masasından temin edebilecekleri</a:t>
            </a:r>
            <a:r>
              <a:rPr lang="tr-TR" smtClean="0">
                <a:latin typeface="Times New Roman" panose="02020603050405020304" pitchFamily="18" charset="0"/>
                <a:cs typeface="Times New Roman" panose="02020603050405020304" pitchFamily="18" charset="0"/>
              </a:rPr>
              <a:t>, üzerinde </a:t>
            </a:r>
            <a:r>
              <a:rPr lang="tr-TR" dirty="0" smtClean="0">
                <a:latin typeface="Times New Roman" panose="02020603050405020304" pitchFamily="18" charset="0"/>
                <a:cs typeface="Times New Roman" panose="02020603050405020304" pitchFamily="18" charset="0"/>
              </a:rPr>
              <a:t>barkod olan kağıtları okutarak kütüphaneye giriş yapabilmektedirler. </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28923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Tree>
    <p:extLst>
      <p:ext uri="{BB962C8B-B14F-4D97-AF65-F5344CB8AC3E}">
        <p14:creationId xmlns:p14="http://schemas.microsoft.com/office/powerpoint/2010/main" val="26041805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pPr rtl="0"/>
            <a:r>
              <a:rPr lang="tr-TR" dirty="0" smtClean="0">
                <a:latin typeface="Times New Roman" panose="02020603050405020304" pitchFamily="18" charset="0"/>
                <a:cs typeface="Times New Roman" panose="02020603050405020304" pitchFamily="18" charset="0"/>
              </a:rPr>
              <a:t>Kullanıcı Eğitimleri</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rtlCol="0"/>
          <a:lstStyle/>
          <a:p>
            <a:pPr>
              <a:lnSpc>
                <a:spcPct val="107000"/>
              </a:lnSpc>
              <a:spcAft>
                <a:spcPts val="800"/>
              </a:spcAft>
            </a:pPr>
            <a:r>
              <a:rPr lang="tr-TR" sz="1800" b="1"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«Kütüphane Günleri» </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adı altında her </a:t>
            </a:r>
            <a:r>
              <a:rPr lang="tr-TR" sz="1800" dirty="0">
                <a:latin typeface="Times New Roman" panose="02020603050405020304" pitchFamily="18" charset="0"/>
                <a:ea typeface="Calibri" panose="020F0502020204030204" pitchFamily="34" charset="0"/>
                <a:cs typeface="Times New Roman" panose="02020603050405020304" pitchFamily="18" charset="0"/>
              </a:rPr>
              <a:t>akademik yılın </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başında, Eylül ayında  bir etkinlik gerçekleştirilir</a:t>
            </a:r>
            <a:r>
              <a:rPr lang="tr-TR" sz="1800" dirty="0">
                <a:latin typeface="Times New Roman" panose="02020603050405020304" pitchFamily="18" charset="0"/>
                <a:ea typeface="Calibri" panose="020F0502020204030204" pitchFamily="34" charset="0"/>
                <a:cs typeface="Times New Roman" panose="02020603050405020304" pitchFamily="18" charset="0"/>
              </a:rPr>
              <a:t>. Bu etkinlik sayesinde kullanıcılar çalışmaları için en uygun kütüphaneyi bulacak ve yerinde hizmetler için kayıt olma şansına sahip olacaktır</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a:t>
            </a:r>
          </a:p>
          <a:p>
            <a:pPr>
              <a:lnSpc>
                <a:spcPct val="107000"/>
              </a:lnSpc>
              <a:spcAft>
                <a:spcPts val="800"/>
              </a:spcAft>
            </a:pPr>
            <a:r>
              <a:rPr lang="tr-TR" sz="1800" dirty="0" smtClean="0">
                <a:latin typeface="Times New Roman" panose="02020603050405020304" pitchFamily="18" charset="0"/>
                <a:ea typeface="Calibri" panose="020F0502020204030204" pitchFamily="34" charset="0"/>
                <a:cs typeface="Times New Roman" panose="02020603050405020304" pitchFamily="18" charset="0"/>
              </a:rPr>
              <a:t>Kütüphane, </a:t>
            </a:r>
            <a:r>
              <a:rPr lang="tr-TR" sz="1800" dirty="0">
                <a:latin typeface="Times New Roman" panose="02020603050405020304" pitchFamily="18" charset="0"/>
                <a:ea typeface="Calibri" panose="020F0502020204030204" pitchFamily="34" charset="0"/>
                <a:cs typeface="Times New Roman" panose="02020603050405020304" pitchFamily="18" charset="0"/>
              </a:rPr>
              <a:t>hizmetlerinin ve bilgi kaynaklarının kullanımını ve bilgisini yaymak, bağımsız olarak kütüphanenin kullanımını teşvik etmek ve araştırmaları desteklemek adına </a:t>
            </a:r>
            <a:r>
              <a:rPr lang="tr-TR" sz="1800" b="1"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kullanıcı eğitimleri </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düzenlemektedir. </a:t>
            </a:r>
            <a:endParaRPr lang="tr-TR" sz="18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endParaRPr lang="tr-TR" dirty="0">
              <a:latin typeface="Calibri" panose="020F0502020204030204" pitchFamily="34" charset="0"/>
              <a:ea typeface="Calibri" panose="020F0502020204030204" pitchFamily="34" charset="0"/>
              <a:cs typeface="Times New Roman" panose="02020603050405020304" pitchFamily="18" charset="0"/>
            </a:endParaRPr>
          </a:p>
          <a:p>
            <a:pPr rtl="0">
              <a:lnSpc>
                <a:spcPct val="100000"/>
              </a:lnSpc>
            </a:pPr>
            <a:endParaRPr lang="tr-TR" dirty="0"/>
          </a:p>
        </p:txBody>
      </p:sp>
    </p:spTree>
    <p:extLst>
      <p:ext uri="{BB962C8B-B14F-4D97-AF65-F5344CB8AC3E}">
        <p14:creationId xmlns:p14="http://schemas.microsoft.com/office/powerpoint/2010/main" val="1097249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Kütüphane Koleksiyonu</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a:lstStyle/>
          <a:p>
            <a:r>
              <a:rPr lang="tr-TR" sz="1800" dirty="0" smtClean="0">
                <a:latin typeface="Times New Roman" panose="02020603050405020304" pitchFamily="18" charset="0"/>
                <a:cs typeface="Times New Roman" panose="02020603050405020304" pitchFamily="18" charset="0"/>
              </a:rPr>
              <a:t>Kütüphane koleksiyonu yaklaşık 1.6 milyon belgeden oluşmaktadır.</a:t>
            </a:r>
          </a:p>
          <a:p>
            <a:r>
              <a:rPr lang="tr-TR" sz="1800" dirty="0" smtClean="0">
                <a:latin typeface="Times New Roman" panose="02020603050405020304" pitchFamily="18" charset="0"/>
                <a:cs typeface="Times New Roman" panose="02020603050405020304" pitchFamily="18" charset="0"/>
              </a:rPr>
              <a:t>18 ve 19. yüzyıldan kalma, 8400 adet fotoğraf, grafik vb. den oluşan görsel koleksiyonu bulunmaktadır. </a:t>
            </a:r>
          </a:p>
          <a:p>
            <a:r>
              <a:rPr lang="tr-TR" sz="1800" dirty="0" smtClean="0">
                <a:latin typeface="Times New Roman" panose="02020603050405020304" pitchFamily="18" charset="0"/>
                <a:cs typeface="Times New Roman" panose="02020603050405020304" pitchFamily="18" charset="0"/>
              </a:rPr>
              <a:t>Bu koleksiyonun büyük bir kısmına dijital olarak erişilmekte ve ELTE çevrimiçi kütüphane kataloğunda aranabilmektedir.</a:t>
            </a:r>
          </a:p>
          <a:p>
            <a:endParaRPr lang="tr-TR" sz="1800" dirty="0">
              <a:latin typeface="Times New Roman" panose="02020603050405020304" pitchFamily="18" charset="0"/>
              <a:cs typeface="Times New Roman" panose="02020603050405020304" pitchFamily="18" charset="0"/>
            </a:endParaRPr>
          </a:p>
          <a:p>
            <a:endParaRPr lang="tr-TR" dirty="0" smtClean="0"/>
          </a:p>
          <a:p>
            <a:pPr marL="0" indent="0">
              <a:buNone/>
            </a:pPr>
            <a:endParaRPr lang="tr-TR" dirty="0"/>
          </a:p>
          <a:p>
            <a:endParaRPr lang="tr-TR" dirty="0" smtClean="0"/>
          </a:p>
          <a:p>
            <a:endParaRPr lang="tr-TR" dirty="0"/>
          </a:p>
          <a:p>
            <a:endParaRPr lang="tr-TR" dirty="0" smtClean="0"/>
          </a:p>
          <a:p>
            <a:endParaRPr lang="tr-TR" dirty="0"/>
          </a:p>
          <a:p>
            <a:endParaRPr lang="tr-TR" dirty="0" smtClean="0"/>
          </a:p>
          <a:p>
            <a:endParaRPr lang="tr-TR" dirty="0"/>
          </a:p>
          <a:p>
            <a:endParaRPr lang="tr-TR" dirty="0" smtClean="0"/>
          </a:p>
          <a:p>
            <a:endParaRPr lang="tr-TR" dirty="0" smtClean="0"/>
          </a:p>
          <a:p>
            <a:pPr marL="0" indent="0">
              <a:buNone/>
            </a:pPr>
            <a:endParaRPr lang="tr-TR" dirty="0" smtClean="0"/>
          </a:p>
          <a:p>
            <a:endParaRPr lang="tr-TR" dirty="0"/>
          </a:p>
        </p:txBody>
      </p:sp>
    </p:spTree>
    <p:extLst>
      <p:ext uri="{BB962C8B-B14F-4D97-AF65-F5344CB8AC3E}">
        <p14:creationId xmlns:p14="http://schemas.microsoft.com/office/powerpoint/2010/main" val="3683966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Tree>
    <p:extLst>
      <p:ext uri="{BB962C8B-B14F-4D97-AF65-F5344CB8AC3E}">
        <p14:creationId xmlns:p14="http://schemas.microsoft.com/office/powerpoint/2010/main" val="2759029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stretch>
            <a:fillRect/>
          </a:stretch>
        </p:blipFill>
        <p:spPr>
          <a:xfrm>
            <a:off x="24501" y="1"/>
            <a:ext cx="4269711" cy="6858000"/>
          </a:xfrm>
          <a:prstGeom prst="rect">
            <a:avLst/>
          </a:prstGeom>
        </p:spPr>
      </p:pic>
      <p:pic>
        <p:nvPicPr>
          <p:cNvPr id="3" name="Resim 2"/>
          <p:cNvPicPr>
            <a:picLocks noChangeAspect="1"/>
          </p:cNvPicPr>
          <p:nvPr/>
        </p:nvPicPr>
        <p:blipFill>
          <a:blip r:embed="rId3"/>
          <a:stretch>
            <a:fillRect/>
          </a:stretch>
        </p:blipFill>
        <p:spPr>
          <a:xfrm>
            <a:off x="4294212" y="1"/>
            <a:ext cx="4032448" cy="6858000"/>
          </a:xfrm>
          <a:prstGeom prst="rect">
            <a:avLst/>
          </a:prstGeom>
        </p:spPr>
      </p:pic>
      <p:pic>
        <p:nvPicPr>
          <p:cNvPr id="4" name="Resim 3"/>
          <p:cNvPicPr>
            <a:picLocks noChangeAspect="1"/>
          </p:cNvPicPr>
          <p:nvPr/>
        </p:nvPicPr>
        <p:blipFill>
          <a:blip r:embed="rId4"/>
          <a:stretch>
            <a:fillRect/>
          </a:stretch>
        </p:blipFill>
        <p:spPr>
          <a:xfrm>
            <a:off x="8326661" y="2"/>
            <a:ext cx="3862164" cy="6857998"/>
          </a:xfrm>
          <a:prstGeom prst="rect">
            <a:avLst/>
          </a:prstGeom>
        </p:spPr>
      </p:pic>
    </p:spTree>
    <p:extLst>
      <p:ext uri="{BB962C8B-B14F-4D97-AF65-F5344CB8AC3E}">
        <p14:creationId xmlns:p14="http://schemas.microsoft.com/office/powerpoint/2010/main" val="2549704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4294967295"/>
          </p:nvPr>
        </p:nvSpPr>
        <p:spPr>
          <a:xfrm>
            <a:off x="0" y="0"/>
            <a:ext cx="12188825" cy="6858000"/>
          </a:xfrm>
        </p:spPr>
        <p:txBody>
          <a:bodyPr>
            <a:normAutofit/>
          </a:bodyPr>
          <a:lstStyle/>
          <a:p>
            <a:endParaRPr lang="tr-TR" dirty="0" smtClean="0">
              <a:solidFill>
                <a:srgbClr val="FFFF00"/>
              </a:solidFill>
            </a:endParaRPr>
          </a:p>
          <a:p>
            <a:pPr marL="0" indent="0">
              <a:buNone/>
            </a:pPr>
            <a:r>
              <a:rPr lang="tr-TR" dirty="0" smtClean="0">
                <a:solidFill>
                  <a:srgbClr val="FFFF00"/>
                </a:solidFill>
                <a:latin typeface="Times New Roman" panose="02020603050405020304" pitchFamily="18" charset="0"/>
                <a:cs typeface="Times New Roman" panose="02020603050405020304" pitchFamily="18" charset="0"/>
              </a:rPr>
              <a:t>Eski </a:t>
            </a:r>
            <a:r>
              <a:rPr lang="tr-TR" dirty="0">
                <a:solidFill>
                  <a:srgbClr val="FFFF00"/>
                </a:solidFill>
                <a:latin typeface="Times New Roman" panose="02020603050405020304" pitchFamily="18" charset="0"/>
                <a:cs typeface="Times New Roman" panose="02020603050405020304" pitchFamily="18" charset="0"/>
              </a:rPr>
              <a:t>koleksiyon (1800 e </a:t>
            </a:r>
            <a:r>
              <a:rPr lang="tr-TR" dirty="0" smtClean="0">
                <a:solidFill>
                  <a:srgbClr val="FFFF00"/>
                </a:solidFill>
                <a:latin typeface="Times New Roman" panose="02020603050405020304" pitchFamily="18" charset="0"/>
                <a:cs typeface="Times New Roman" panose="02020603050405020304" pitchFamily="18" charset="0"/>
              </a:rPr>
              <a:t>kadar)</a:t>
            </a:r>
          </a:p>
          <a:p>
            <a:pPr marL="0" indent="0">
              <a:buNone/>
            </a:pPr>
            <a:endParaRPr lang="tr-TR" dirty="0" smtClean="0">
              <a:solidFill>
                <a:srgbClr val="FFFF00"/>
              </a:solidFill>
              <a:latin typeface="Times New Roman" panose="02020603050405020304" pitchFamily="18" charset="0"/>
              <a:cs typeface="Times New Roman" panose="02020603050405020304" pitchFamily="18" charset="0"/>
            </a:endParaRPr>
          </a:p>
          <a:p>
            <a:r>
              <a:rPr lang="en-US" sz="1800" dirty="0" smtClean="0">
                <a:latin typeface="Times New Roman" panose="02020603050405020304" pitchFamily="18" charset="0"/>
                <a:cs typeface="Times New Roman" panose="02020603050405020304" pitchFamily="18" charset="0"/>
              </a:rPr>
              <a:t>189 </a:t>
            </a:r>
            <a:r>
              <a:rPr lang="tr-TR" sz="1800" dirty="0" smtClean="0">
                <a:latin typeface="Times New Roman" panose="02020603050405020304" pitchFamily="18" charset="0"/>
                <a:cs typeface="Times New Roman" panose="02020603050405020304" pitchFamily="18" charset="0"/>
              </a:rPr>
              <a:t>adet kodeks</a:t>
            </a:r>
            <a:r>
              <a:rPr lang="en-US" sz="1800" dirty="0" smtClean="0">
                <a:latin typeface="Times New Roman" panose="02020603050405020304" pitchFamily="18" charset="0"/>
                <a:cs typeface="Times New Roman" panose="02020603050405020304" pitchFamily="18" charset="0"/>
              </a:rPr>
              <a:t> (</a:t>
            </a:r>
            <a:r>
              <a:rPr lang="tr-TR" sz="1800" dirty="0" smtClean="0">
                <a:latin typeface="Times New Roman" panose="02020603050405020304" pitchFamily="18" charset="0"/>
                <a:cs typeface="Times New Roman" panose="02020603050405020304" pitchFamily="18" charset="0"/>
              </a:rPr>
              <a:t>kitap formunda olan el yazmaları)</a:t>
            </a:r>
          </a:p>
          <a:p>
            <a:r>
              <a:rPr lang="tr-TR" sz="1800" dirty="0" smtClean="0">
                <a:latin typeface="Times New Roman" panose="02020603050405020304" pitchFamily="18" charset="0"/>
                <a:cs typeface="Times New Roman" panose="02020603050405020304" pitchFamily="18" charset="0"/>
              </a:rPr>
              <a:t>Yaklaşık </a:t>
            </a:r>
            <a:r>
              <a:rPr lang="en-US" sz="1800" dirty="0" smtClean="0">
                <a:latin typeface="Times New Roman" panose="02020603050405020304" pitchFamily="18" charset="0"/>
                <a:cs typeface="Times New Roman" panose="02020603050405020304" pitchFamily="18" charset="0"/>
              </a:rPr>
              <a:t>400 </a:t>
            </a:r>
            <a:r>
              <a:rPr lang="tr-TR" sz="1800" dirty="0" smtClean="0">
                <a:latin typeface="Times New Roman" panose="02020603050405020304" pitchFamily="18" charset="0"/>
                <a:cs typeface="Times New Roman" panose="02020603050405020304" pitchFamily="18" charset="0"/>
              </a:rPr>
              <a:t>adet kodekslere ait parçalar</a:t>
            </a:r>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 </a:t>
            </a:r>
            <a:r>
              <a:rPr lang="tr-TR" sz="1800" dirty="0" smtClean="0">
                <a:latin typeface="Times New Roman" panose="02020603050405020304" pitchFamily="18" charset="0"/>
                <a:cs typeface="Times New Roman" panose="02020603050405020304" pitchFamily="18" charset="0"/>
              </a:rPr>
              <a:t>Yaklaşık </a:t>
            </a:r>
            <a:r>
              <a:rPr lang="en-US" sz="1800" dirty="0" smtClean="0">
                <a:latin typeface="Times New Roman" panose="02020603050405020304" pitchFamily="18" charset="0"/>
                <a:cs typeface="Times New Roman" panose="02020603050405020304" pitchFamily="18" charset="0"/>
              </a:rPr>
              <a:t>1200 </a:t>
            </a:r>
            <a:r>
              <a:rPr lang="tr-TR" sz="1800" dirty="0" smtClean="0">
                <a:latin typeface="Times New Roman" panose="02020603050405020304" pitchFamily="18" charset="0"/>
                <a:cs typeface="Times New Roman" panose="02020603050405020304" pitchFamily="18" charset="0"/>
              </a:rPr>
              <a:t>adet 1500 öncesi basılmış kitap (Ülkedeki en önemli 3. </a:t>
            </a:r>
            <a:r>
              <a:rPr lang="tr-TR" sz="1800" dirty="0" err="1" smtClean="0">
                <a:latin typeface="Times New Roman" panose="02020603050405020304" pitchFamily="18" charset="0"/>
                <a:cs typeface="Times New Roman" panose="02020603050405020304" pitchFamily="18" charset="0"/>
              </a:rPr>
              <a:t>inkunabel</a:t>
            </a:r>
            <a:r>
              <a:rPr lang="tr-TR" sz="1800" dirty="0" smtClean="0">
                <a:latin typeface="Times New Roman" panose="02020603050405020304" pitchFamily="18" charset="0"/>
                <a:cs typeface="Times New Roman" panose="02020603050405020304" pitchFamily="18" charset="0"/>
              </a:rPr>
              <a:t> koleksiyonu)</a:t>
            </a:r>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11 000 </a:t>
            </a:r>
            <a:r>
              <a:rPr lang="tr-TR" sz="1800" dirty="0" smtClean="0">
                <a:latin typeface="Times New Roman" panose="02020603050405020304" pitchFamily="18" charset="0"/>
                <a:cs typeface="Times New Roman" panose="02020603050405020304" pitchFamily="18" charset="0"/>
              </a:rPr>
              <a:t>adet </a:t>
            </a:r>
            <a:r>
              <a:rPr lang="en-US" sz="1800" dirty="0" smtClean="0">
                <a:latin typeface="Times New Roman" panose="02020603050405020304" pitchFamily="18" charset="0"/>
                <a:cs typeface="Times New Roman" panose="02020603050405020304" pitchFamily="18" charset="0"/>
              </a:rPr>
              <a:t>16</a:t>
            </a:r>
            <a:r>
              <a:rPr lang="tr-TR"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t>
            </a:r>
            <a:r>
              <a:rPr lang="tr-TR" sz="1800" dirty="0" smtClean="0">
                <a:latin typeface="Times New Roman" panose="02020603050405020304" pitchFamily="18" charset="0"/>
                <a:cs typeface="Times New Roman" panose="02020603050405020304" pitchFamily="18" charset="0"/>
              </a:rPr>
              <a:t>yüzyıl da basılmış kitap</a:t>
            </a:r>
          </a:p>
          <a:p>
            <a:r>
              <a:rPr lang="en-US" sz="1800" dirty="0" smtClean="0">
                <a:latin typeface="Times New Roman" panose="02020603050405020304" pitchFamily="18" charset="0"/>
                <a:cs typeface="Times New Roman" panose="02020603050405020304" pitchFamily="18" charset="0"/>
              </a:rPr>
              <a:t>16 </a:t>
            </a:r>
            <a:r>
              <a:rPr lang="en-US" sz="1800" dirty="0">
                <a:latin typeface="Times New Roman" panose="02020603050405020304" pitchFamily="18" charset="0"/>
                <a:cs typeface="Times New Roman" panose="02020603050405020304" pitchFamily="18" charset="0"/>
              </a:rPr>
              <a:t>500 </a:t>
            </a:r>
            <a:r>
              <a:rPr lang="tr-TR" sz="1800" dirty="0" smtClean="0">
                <a:latin typeface="Times New Roman" panose="02020603050405020304" pitchFamily="18" charset="0"/>
                <a:cs typeface="Times New Roman" panose="02020603050405020304" pitchFamily="18" charset="0"/>
              </a:rPr>
              <a:t>adet </a:t>
            </a:r>
            <a:r>
              <a:rPr lang="en-US" sz="1800" dirty="0" smtClean="0">
                <a:latin typeface="Times New Roman" panose="02020603050405020304" pitchFamily="18" charset="0"/>
                <a:cs typeface="Times New Roman" panose="02020603050405020304" pitchFamily="18" charset="0"/>
              </a:rPr>
              <a:t>17</a:t>
            </a:r>
            <a:r>
              <a:rPr lang="tr-TR"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t>
            </a:r>
            <a:r>
              <a:rPr lang="tr-TR" sz="1800" dirty="0">
                <a:latin typeface="Times New Roman" panose="02020603050405020304" pitchFamily="18" charset="0"/>
                <a:cs typeface="Times New Roman" panose="02020603050405020304" pitchFamily="18" charset="0"/>
              </a:rPr>
              <a:t>yüzyıl da basılmış kitap</a:t>
            </a:r>
          </a:p>
          <a:p>
            <a:r>
              <a:rPr lang="en-US" sz="1800" dirty="0" smtClean="0">
                <a:latin typeface="Times New Roman" panose="02020603050405020304" pitchFamily="18" charset="0"/>
                <a:cs typeface="Times New Roman" panose="02020603050405020304" pitchFamily="18" charset="0"/>
              </a:rPr>
              <a:t>75 </a:t>
            </a:r>
            <a:r>
              <a:rPr lang="en-US" sz="1800" dirty="0">
                <a:latin typeface="Times New Roman" panose="02020603050405020304" pitchFamily="18" charset="0"/>
                <a:cs typeface="Times New Roman" panose="02020603050405020304" pitchFamily="18" charset="0"/>
              </a:rPr>
              <a:t>000 </a:t>
            </a:r>
            <a:r>
              <a:rPr lang="tr-TR" sz="1800" dirty="0" smtClean="0">
                <a:latin typeface="Times New Roman" panose="02020603050405020304" pitchFamily="18" charset="0"/>
                <a:cs typeface="Times New Roman" panose="02020603050405020304" pitchFamily="18" charset="0"/>
              </a:rPr>
              <a:t>adet </a:t>
            </a:r>
            <a:r>
              <a:rPr lang="en-US" sz="1800" dirty="0" smtClean="0">
                <a:latin typeface="Times New Roman" panose="02020603050405020304" pitchFamily="18" charset="0"/>
                <a:cs typeface="Times New Roman" panose="02020603050405020304" pitchFamily="18" charset="0"/>
              </a:rPr>
              <a:t>18</a:t>
            </a:r>
            <a:r>
              <a:rPr lang="tr-TR"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t>
            </a:r>
            <a:r>
              <a:rPr lang="tr-TR" sz="1800" dirty="0">
                <a:latin typeface="Times New Roman" panose="02020603050405020304" pitchFamily="18" charset="0"/>
                <a:cs typeface="Times New Roman" panose="02020603050405020304" pitchFamily="18" charset="0"/>
              </a:rPr>
              <a:t>yüzyıl da basılmış kitap</a:t>
            </a:r>
          </a:p>
          <a:p>
            <a:r>
              <a:rPr lang="tr-TR" sz="1800" dirty="0" smtClean="0">
                <a:latin typeface="Times New Roman" panose="02020603050405020304" pitchFamily="18" charset="0"/>
                <a:cs typeface="Times New Roman" panose="02020603050405020304" pitchFamily="18" charset="0"/>
              </a:rPr>
              <a:t>Kişilerin imzalı el yazmaları,</a:t>
            </a:r>
            <a:r>
              <a:rPr lang="en-US" sz="1800" dirty="0" smtClean="0">
                <a:latin typeface="Times New Roman" panose="02020603050405020304" pitchFamily="18" charset="0"/>
                <a:cs typeface="Times New Roman" panose="02020603050405020304" pitchFamily="18" charset="0"/>
              </a:rPr>
              <a:t> </a:t>
            </a:r>
            <a:r>
              <a:rPr lang="tr-TR" sz="1800" dirty="0" smtClean="0">
                <a:latin typeface="Times New Roman" panose="02020603050405020304" pitchFamily="18" charset="0"/>
                <a:cs typeface="Times New Roman" panose="02020603050405020304" pitchFamily="18" charset="0"/>
              </a:rPr>
              <a:t>harita</a:t>
            </a:r>
            <a:r>
              <a:rPr lang="en-US" sz="1800" dirty="0" smtClean="0">
                <a:latin typeface="Times New Roman" panose="02020603050405020304" pitchFamily="18" charset="0"/>
                <a:cs typeface="Times New Roman" panose="02020603050405020304" pitchFamily="18" charset="0"/>
              </a:rPr>
              <a:t>, </a:t>
            </a:r>
            <a:r>
              <a:rPr lang="tr-TR" sz="1800" dirty="0" smtClean="0">
                <a:latin typeface="Times New Roman" panose="02020603050405020304" pitchFamily="18" charset="0"/>
                <a:cs typeface="Times New Roman" panose="02020603050405020304" pitchFamily="18" charset="0"/>
              </a:rPr>
              <a:t>gravürler ve küçük baskılardan oluşmaktadır.</a:t>
            </a:r>
          </a:p>
          <a:p>
            <a:r>
              <a:rPr lang="tr-TR" sz="1800" dirty="0" smtClean="0">
                <a:latin typeface="Times New Roman" panose="02020603050405020304" pitchFamily="18" charset="0"/>
                <a:cs typeface="Times New Roman" panose="02020603050405020304" pitchFamily="18" charset="0"/>
              </a:rPr>
              <a:t>Bu koleksiyondaki kaynakların %30 u Macarca, %22,5 Latince, %32,5 Almanca, %15 i ise İspanyolca, Fransızca, Portekizce, Arapça vb. dillerde yazılmış eserlerdir</a:t>
            </a:r>
            <a:r>
              <a:rPr lang="tr-TR"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indent="0">
              <a:buNone/>
            </a:pPr>
            <a:endParaRPr lang="tr-TR" dirty="0" smtClean="0">
              <a:solidFill>
                <a:srgbClr val="FFFF00"/>
              </a:solidFill>
              <a:latin typeface="Times New Roman" panose="02020603050405020304" pitchFamily="18" charset="0"/>
              <a:cs typeface="Times New Roman" panose="02020603050405020304" pitchFamily="18" charset="0"/>
            </a:endParaRPr>
          </a:p>
          <a:p>
            <a:pPr marL="0" indent="0">
              <a:buNone/>
            </a:pPr>
            <a:r>
              <a:rPr lang="tr-TR" dirty="0" smtClean="0">
                <a:solidFill>
                  <a:srgbClr val="FFFF00"/>
                </a:solidFill>
                <a:latin typeface="Times New Roman" panose="02020603050405020304" pitchFamily="18" charset="0"/>
                <a:cs typeface="Times New Roman" panose="02020603050405020304" pitchFamily="18" charset="0"/>
              </a:rPr>
              <a:t>Modern Koleksiyon (1800 sonrası)</a:t>
            </a:r>
          </a:p>
          <a:p>
            <a:pPr marL="0" indent="0">
              <a:buNone/>
            </a:pPr>
            <a:endParaRPr lang="en-US" dirty="0">
              <a:solidFill>
                <a:srgbClr val="FFFF00"/>
              </a:solidFill>
              <a:latin typeface="Times New Roman" panose="02020603050405020304" pitchFamily="18" charset="0"/>
              <a:cs typeface="Times New Roman" panose="02020603050405020304" pitchFamily="18" charset="0"/>
            </a:endParaRPr>
          </a:p>
          <a:p>
            <a:r>
              <a:rPr lang="tr-TR" sz="1800" dirty="0" smtClean="0">
                <a:latin typeface="Times New Roman" panose="02020603050405020304" pitchFamily="18" charset="0"/>
                <a:cs typeface="Times New Roman" panose="02020603050405020304" pitchFamily="18" charset="0"/>
              </a:rPr>
              <a:t>Kitaplar</a:t>
            </a:r>
            <a:r>
              <a:rPr lang="en-US" sz="1800" dirty="0" smtClean="0">
                <a:latin typeface="Times New Roman" panose="02020603050405020304" pitchFamily="18" charset="0"/>
                <a:cs typeface="Times New Roman" panose="02020603050405020304" pitchFamily="18" charset="0"/>
              </a:rPr>
              <a:t>,</a:t>
            </a:r>
            <a:r>
              <a:rPr lang="tr-TR" sz="1800" dirty="0" smtClean="0">
                <a:latin typeface="Times New Roman" panose="02020603050405020304" pitchFamily="18" charset="0"/>
                <a:cs typeface="Times New Roman" panose="02020603050405020304" pitchFamily="18" charset="0"/>
              </a:rPr>
              <a:t> süreli yayınlar, tezler, elektronik kitaplar, elektronik süreli yayınlar, küçük baskılardan oluşmaktadır.</a:t>
            </a:r>
            <a:endParaRPr lang="en-US" sz="1800" dirty="0">
              <a:latin typeface="Times New Roman" panose="02020603050405020304" pitchFamily="18" charset="0"/>
              <a:cs typeface="Times New Roman" panose="02020603050405020304" pitchFamily="18" charset="0"/>
            </a:endParaRPr>
          </a:p>
          <a:p>
            <a:endParaRPr lang="tr-TR" sz="1800" dirty="0"/>
          </a:p>
        </p:txBody>
      </p:sp>
    </p:spTree>
    <p:extLst>
      <p:ext uri="{BB962C8B-B14F-4D97-AF65-F5344CB8AC3E}">
        <p14:creationId xmlns:p14="http://schemas.microsoft.com/office/powerpoint/2010/main" val="4079484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54" y="0"/>
            <a:ext cx="6145866" cy="6858000"/>
          </a:xfrm>
          <a:prstGeom prst="rect">
            <a:avLst/>
          </a:prstGeom>
        </p:spPr>
      </p:pic>
      <p:pic>
        <p:nvPicPr>
          <p:cNvPr id="3" name="Resim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6420" y="0"/>
            <a:ext cx="6022405" cy="6858000"/>
          </a:xfrm>
          <a:prstGeom prst="rect">
            <a:avLst/>
          </a:prstGeom>
        </p:spPr>
      </p:pic>
    </p:spTree>
    <p:extLst>
      <p:ext uri="{BB962C8B-B14F-4D97-AF65-F5344CB8AC3E}">
        <p14:creationId xmlns:p14="http://schemas.microsoft.com/office/powerpoint/2010/main" val="33833102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12188825" cy="6858000"/>
          </a:xfrm>
        </p:spPr>
      </p:pic>
    </p:spTree>
    <p:extLst>
      <p:ext uri="{BB962C8B-B14F-4D97-AF65-F5344CB8AC3E}">
        <p14:creationId xmlns:p14="http://schemas.microsoft.com/office/powerpoint/2010/main" val="839252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Üniversite Hakkında Kısa Bilgi</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a:normAutofit/>
          </a:bodyPr>
          <a:lstStyle/>
          <a:p>
            <a:r>
              <a:rPr lang="tr-TR" sz="1800" dirty="0" err="1" smtClean="0">
                <a:latin typeface="Times New Roman" panose="02020603050405020304" pitchFamily="18" charset="0"/>
                <a:cs typeface="Times New Roman" panose="02020603050405020304" pitchFamily="18" charset="0"/>
              </a:rPr>
              <a:t>Eötvös</a:t>
            </a:r>
            <a:r>
              <a:rPr lang="tr-TR" sz="1800" dirty="0" smtClean="0">
                <a:latin typeface="Times New Roman" panose="02020603050405020304" pitchFamily="18" charset="0"/>
                <a:cs typeface="Times New Roman" panose="02020603050405020304" pitchFamily="18" charset="0"/>
              </a:rPr>
              <a:t> </a:t>
            </a:r>
            <a:r>
              <a:rPr lang="tr-TR" sz="1800" dirty="0" err="1" smtClean="0">
                <a:latin typeface="Times New Roman" panose="02020603050405020304" pitchFamily="18" charset="0"/>
                <a:cs typeface="Times New Roman" panose="02020603050405020304" pitchFamily="18" charset="0"/>
              </a:rPr>
              <a:t>Lorand</a:t>
            </a:r>
            <a:r>
              <a:rPr lang="tr-TR" sz="1800" dirty="0" smtClean="0">
                <a:latin typeface="Times New Roman" panose="02020603050405020304" pitchFamily="18" charset="0"/>
                <a:cs typeface="Times New Roman" panose="02020603050405020304" pitchFamily="18" charset="0"/>
              </a:rPr>
              <a:t> Üniversitesi 1635 yılında Slovakya’da kurulmuş ve 1777’de Budapeşte’ye taşınmıştır.</a:t>
            </a:r>
          </a:p>
          <a:p>
            <a:r>
              <a:rPr lang="tr-TR" sz="1800" dirty="0">
                <a:latin typeface="Times New Roman" panose="02020603050405020304" pitchFamily="18" charset="0"/>
                <a:cs typeface="Times New Roman" panose="02020603050405020304" pitchFamily="18" charset="0"/>
              </a:rPr>
              <a:t>Yeni yapılan kampüsü ile sekiz adet fakülteye sahiptir.</a:t>
            </a:r>
          </a:p>
          <a:p>
            <a:r>
              <a:rPr lang="tr-TR" sz="1800" dirty="0" smtClean="0">
                <a:latin typeface="Times New Roman" panose="02020603050405020304" pitchFamily="18" charset="0"/>
                <a:cs typeface="Times New Roman" panose="02020603050405020304" pitchFamily="18" charset="0"/>
              </a:rPr>
              <a:t>Dünyada kabul gören çeşitli akreditasyonlara sahiptir.</a:t>
            </a:r>
          </a:p>
          <a:p>
            <a:r>
              <a:rPr lang="tr-TR" sz="1800" dirty="0" smtClean="0">
                <a:latin typeface="Times New Roman" panose="02020603050405020304" pitchFamily="18" charset="0"/>
                <a:cs typeface="Times New Roman" panose="02020603050405020304" pitchFamily="18" charset="0"/>
              </a:rPr>
              <a:t>Diplomasının Avrupa Birliği ülkeleri başta olmak üzere tüm dünyada geçerliliği vardır.</a:t>
            </a:r>
          </a:p>
          <a:p>
            <a:r>
              <a:rPr lang="tr-TR" sz="1800" dirty="0" smtClean="0">
                <a:latin typeface="Times New Roman" panose="02020603050405020304" pitchFamily="18" charset="0"/>
                <a:cs typeface="Times New Roman" panose="02020603050405020304" pitchFamily="18" charset="0"/>
              </a:rPr>
              <a:t>YÖK tarafından denklik verilen üniversitelerden biridir. </a:t>
            </a:r>
          </a:p>
          <a:p>
            <a:r>
              <a:rPr lang="tr-TR" sz="1800" dirty="0" smtClean="0">
                <a:latin typeface="Times New Roman" panose="02020603050405020304" pitchFamily="18" charset="0"/>
                <a:cs typeface="Times New Roman" panose="02020603050405020304" pitchFamily="18" charset="0"/>
              </a:rPr>
              <a:t>Yaklaşık 30.000 öğrenci ve 1800 akademik personeli vardır.</a:t>
            </a:r>
          </a:p>
        </p:txBody>
      </p:sp>
    </p:spTree>
    <p:extLst>
      <p:ext uri="{BB962C8B-B14F-4D97-AF65-F5344CB8AC3E}">
        <p14:creationId xmlns:p14="http://schemas.microsoft.com/office/powerpoint/2010/main" val="4057110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r>
              <a:rPr lang="tr-TR" dirty="0" smtClean="0">
                <a:latin typeface="Times New Roman" panose="02020603050405020304" pitchFamily="18" charset="0"/>
                <a:cs typeface="Times New Roman" panose="02020603050405020304" pitchFamily="18" charset="0"/>
              </a:rPr>
              <a:t>Bütçe ve Sağlama Politikası</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rtlCol="0">
            <a:normAutofit fontScale="85000" lnSpcReduction="20000"/>
          </a:bodyPr>
          <a:lstStyle/>
          <a:p>
            <a:pPr rtl="0">
              <a:lnSpc>
                <a:spcPct val="100000"/>
              </a:lnSpc>
            </a:pPr>
            <a:r>
              <a:rPr lang="tr-TR" sz="2100" dirty="0" smtClean="0">
                <a:latin typeface="Times New Roman" panose="02020603050405020304" pitchFamily="18" charset="0"/>
                <a:cs typeface="Times New Roman" panose="02020603050405020304" pitchFamily="18" charset="0"/>
              </a:rPr>
              <a:t>Yıllık bütçesi 3-5 milyon HUF tur. (Yaklaşık 84.000 TL)</a:t>
            </a:r>
          </a:p>
          <a:p>
            <a:pPr rtl="0">
              <a:lnSpc>
                <a:spcPct val="100000"/>
              </a:lnSpc>
            </a:pPr>
            <a:r>
              <a:rPr lang="tr-TR" sz="2100" dirty="0" smtClean="0">
                <a:latin typeface="Times New Roman" panose="02020603050405020304" pitchFamily="18" charset="0"/>
                <a:cs typeface="Times New Roman" panose="02020603050405020304" pitchFamily="18" charset="0"/>
              </a:rPr>
              <a:t>Bütçenin kaynağı bağlı olduğu kurumdur. Kültür Bakanlığı tarafından da belirli bir kaynak sağlanmaktadır.</a:t>
            </a:r>
          </a:p>
          <a:p>
            <a:pPr rtl="0">
              <a:lnSpc>
                <a:spcPct val="100000"/>
              </a:lnSpc>
            </a:pPr>
            <a:r>
              <a:rPr lang="tr-TR" sz="2100" dirty="0" smtClean="0">
                <a:latin typeface="Times New Roman" panose="02020603050405020304" pitchFamily="18" charset="0"/>
                <a:cs typeface="Times New Roman" panose="02020603050405020304" pitchFamily="18" charset="0"/>
              </a:rPr>
              <a:t>Kaynaklar satın alma ve bağış yoluyla temin edilir.</a:t>
            </a:r>
          </a:p>
          <a:p>
            <a:pPr rtl="0">
              <a:lnSpc>
                <a:spcPct val="100000"/>
              </a:lnSpc>
            </a:pPr>
            <a:r>
              <a:rPr lang="tr-TR" sz="2100" dirty="0" smtClean="0">
                <a:latin typeface="Times New Roman" panose="02020603050405020304" pitchFamily="18" charset="0"/>
                <a:cs typeface="Times New Roman" panose="02020603050405020304" pitchFamily="18" charset="0"/>
              </a:rPr>
              <a:t>Anlaşmalı oldukları 3 farklı firma var ve bu firmaların her birinden belirli tip kaynakları satın almaktadırlar. Birinden Macarca kitapları, diğerinden yabancı kitapları, bir diğerinden ise nadir kitapları satın almaktadırlar. </a:t>
            </a:r>
          </a:p>
          <a:p>
            <a:pPr rtl="0">
              <a:lnSpc>
                <a:spcPct val="100000"/>
              </a:lnSpc>
            </a:pPr>
            <a:r>
              <a:rPr lang="tr-TR" sz="2100" dirty="0" smtClean="0">
                <a:latin typeface="Times New Roman" panose="02020603050405020304" pitchFamily="18" charset="0"/>
                <a:cs typeface="Times New Roman" panose="02020603050405020304" pitchFamily="18" charset="0"/>
              </a:rPr>
              <a:t>Firmalar 4 yılda bir değişmektedir. </a:t>
            </a:r>
          </a:p>
          <a:p>
            <a:pPr rtl="0">
              <a:lnSpc>
                <a:spcPct val="100000"/>
              </a:lnSpc>
            </a:pPr>
            <a:r>
              <a:rPr lang="tr-TR" sz="2100" dirty="0" smtClean="0">
                <a:latin typeface="Times New Roman" panose="02020603050405020304" pitchFamily="18" charset="0"/>
                <a:cs typeface="Times New Roman" panose="02020603050405020304" pitchFamily="18" charset="0"/>
              </a:rPr>
              <a:t>Ulusal kütüphane tarafından yeni yayınlar istek yapılması durumunda </a:t>
            </a:r>
            <a:r>
              <a:rPr lang="tr-TR" sz="2100" dirty="0" err="1" smtClean="0">
                <a:latin typeface="Times New Roman" panose="02020603050405020304" pitchFamily="18" charset="0"/>
                <a:cs typeface="Times New Roman" panose="02020603050405020304" pitchFamily="18" charset="0"/>
              </a:rPr>
              <a:t>Elte</a:t>
            </a:r>
            <a:r>
              <a:rPr lang="tr-TR" sz="2100" dirty="0" smtClean="0">
                <a:latin typeface="Times New Roman" panose="02020603050405020304" pitchFamily="18" charset="0"/>
                <a:cs typeface="Times New Roman" panose="02020603050405020304" pitchFamily="18" charset="0"/>
              </a:rPr>
              <a:t> kütüphanesine 6 nüsha şeklinde yollanmaktadır. Her kaynaktan 1 nüsha merkez kütüphane koleksiyonuna dahil edilmektedir. Kalan nüshalar şube kütüphanelerine gönderilmektedir.</a:t>
            </a:r>
          </a:p>
          <a:p>
            <a:pPr rtl="0">
              <a:lnSpc>
                <a:spcPct val="100000"/>
              </a:lnSpc>
            </a:pPr>
            <a:r>
              <a:rPr lang="tr-TR" sz="2100" dirty="0" smtClean="0">
                <a:latin typeface="Times New Roman" panose="02020603050405020304" pitchFamily="18" charset="0"/>
                <a:cs typeface="Times New Roman" panose="02020603050405020304" pitchFamily="18" charset="0"/>
              </a:rPr>
              <a:t>Satın alınan kaynakların katalog işlemleri bitirilip, sisteme işlendikten sonra ödemeleri yapılmaktadır. </a:t>
            </a:r>
          </a:p>
          <a:p>
            <a:r>
              <a:rPr lang="tr-TR" sz="2100" dirty="0">
                <a:latin typeface="Times New Roman" panose="02020603050405020304" pitchFamily="18" charset="0"/>
                <a:cs typeface="Times New Roman" panose="02020603050405020304" pitchFamily="18" charset="0"/>
              </a:rPr>
              <a:t>Derme geliştirme aşamasında kaynaklara herhangi bir sansür uygulanmamaktadır.</a:t>
            </a:r>
          </a:p>
          <a:p>
            <a:pPr rtl="0">
              <a:lnSpc>
                <a:spcPct val="100000"/>
              </a:lnSpc>
            </a:pPr>
            <a:endParaRPr lang="tr-TR" sz="2100" dirty="0" smtClean="0">
              <a:latin typeface="Times New Roman" panose="02020603050405020304" pitchFamily="18" charset="0"/>
              <a:cs typeface="Times New Roman" panose="02020603050405020304" pitchFamily="18" charset="0"/>
            </a:endParaRPr>
          </a:p>
          <a:p>
            <a:pPr rtl="0">
              <a:lnSpc>
                <a:spcPct val="100000"/>
              </a:lnSpc>
            </a:pPr>
            <a:endParaRPr lang="tr-TR" dirty="0" smtClean="0"/>
          </a:p>
          <a:p>
            <a:pPr rtl="0">
              <a:lnSpc>
                <a:spcPct val="100000"/>
              </a:lnSpc>
            </a:pPr>
            <a:endParaRPr lang="tr-TR" dirty="0" smtClean="0"/>
          </a:p>
          <a:p>
            <a:pPr rtl="0">
              <a:lnSpc>
                <a:spcPct val="100000"/>
              </a:lnSpc>
            </a:pPr>
            <a:endParaRPr lang="tr-TR" dirty="0" smtClean="0"/>
          </a:p>
          <a:p>
            <a:pPr rtl="0">
              <a:lnSpc>
                <a:spcPct val="100000"/>
              </a:lnSpc>
            </a:pPr>
            <a:endParaRPr lang="tr-TR" dirty="0" smtClean="0"/>
          </a:p>
          <a:p>
            <a:pPr rtl="0">
              <a:lnSpc>
                <a:spcPct val="100000"/>
              </a:lnSpc>
            </a:pPr>
            <a:endParaRPr lang="tr-TR" dirty="0" smtClean="0"/>
          </a:p>
          <a:p>
            <a:pPr rtl="0">
              <a:lnSpc>
                <a:spcPct val="100000"/>
              </a:lnSpc>
            </a:pPr>
            <a:endParaRPr lang="tr-TR" dirty="0"/>
          </a:p>
        </p:txBody>
      </p:sp>
    </p:spTree>
    <p:extLst>
      <p:ext uri="{BB962C8B-B14F-4D97-AF65-F5344CB8AC3E}">
        <p14:creationId xmlns:p14="http://schemas.microsoft.com/office/powerpoint/2010/main" val="3979041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0840"/>
            <a:ext cx="12188825" cy="6888840"/>
          </a:xfrm>
          <a:prstGeom prst="rect">
            <a:avLst/>
          </a:prstGeom>
        </p:spPr>
      </p:pic>
    </p:spTree>
    <p:extLst>
      <p:ext uri="{BB962C8B-B14F-4D97-AF65-F5344CB8AC3E}">
        <p14:creationId xmlns:p14="http://schemas.microsoft.com/office/powerpoint/2010/main" val="4020242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Ödünç Verme Hizmetleri</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a:normAutofit fontScale="92500" lnSpcReduction="10000"/>
          </a:bodyPr>
          <a:lstStyle/>
          <a:p>
            <a:pPr>
              <a:lnSpc>
                <a:spcPct val="107000"/>
              </a:lnSpc>
              <a:spcAft>
                <a:spcPts val="800"/>
              </a:spcAft>
            </a:pPr>
            <a:r>
              <a:rPr lang="tr-TR" sz="2000" dirty="0" smtClean="0">
                <a:latin typeface="Times New Roman" panose="02020603050405020304" pitchFamily="18" charset="0"/>
                <a:ea typeface="Calibri" panose="020F0502020204030204" pitchFamily="34" charset="0"/>
                <a:cs typeface="Times New Roman" panose="02020603050405020304" pitchFamily="18" charset="0"/>
              </a:rPr>
              <a:t>Kütüphane </a:t>
            </a:r>
            <a:r>
              <a:rPr lang="tr-TR" sz="2000" dirty="0">
                <a:latin typeface="Times New Roman" panose="02020603050405020304" pitchFamily="18" charset="0"/>
                <a:ea typeface="Calibri" panose="020F0502020204030204" pitchFamily="34" charset="0"/>
                <a:cs typeface="Times New Roman" panose="02020603050405020304" pitchFamily="18" charset="0"/>
              </a:rPr>
              <a:t>kaynakları geçerli bir üyelik kartı ile kullanılabilir.</a:t>
            </a:r>
          </a:p>
          <a:p>
            <a:pPr>
              <a:lnSpc>
                <a:spcPct val="107000"/>
              </a:lnSpc>
              <a:spcAft>
                <a:spcPts val="800"/>
              </a:spcAft>
            </a:pPr>
            <a:r>
              <a:rPr lang="tr-TR" sz="2000" dirty="0">
                <a:latin typeface="Times New Roman" panose="02020603050405020304" pitchFamily="18" charset="0"/>
                <a:ea typeface="Calibri" panose="020F0502020204030204" pitchFamily="34" charset="0"/>
                <a:cs typeface="Times New Roman" panose="02020603050405020304" pitchFamily="18" charset="0"/>
              </a:rPr>
              <a:t>Kütüphane açık raf sistemi ile hizmet vermektedir.</a:t>
            </a:r>
          </a:p>
          <a:p>
            <a:pPr>
              <a:lnSpc>
                <a:spcPct val="107000"/>
              </a:lnSpc>
              <a:spcAft>
                <a:spcPts val="800"/>
              </a:spcAft>
            </a:pPr>
            <a:r>
              <a:rPr lang="tr-TR" sz="2000" dirty="0">
                <a:latin typeface="Times New Roman" panose="02020603050405020304" pitchFamily="18" charset="0"/>
                <a:ea typeface="Calibri" panose="020F0502020204030204" pitchFamily="34" charset="0"/>
                <a:cs typeface="Times New Roman" panose="02020603050405020304" pitchFamily="18" charset="0"/>
              </a:rPr>
              <a:t>Depoda bulunan herhangi bir kaynak, talep formu doldurularak okuma salonlarında kullanılmak üzere talep edilebilir. </a:t>
            </a:r>
            <a:endParaRPr lang="tr-TR" sz="2000"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tr-TR" sz="2000" dirty="0">
                <a:latin typeface="Times New Roman" panose="02020603050405020304" pitchFamily="18" charset="0"/>
                <a:ea typeface="Calibri" panose="020F0502020204030204" pitchFamily="34" charset="0"/>
                <a:cs typeface="Times New Roman" panose="02020603050405020304" pitchFamily="18" charset="0"/>
              </a:rPr>
              <a:t>Basım tarihi </a:t>
            </a:r>
            <a:r>
              <a:rPr lang="tr-TR" sz="200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60 yıldan eski olmayan </a:t>
            </a:r>
            <a:r>
              <a:rPr lang="tr-TR" sz="2000" dirty="0">
                <a:latin typeface="Times New Roman" panose="02020603050405020304" pitchFamily="18" charset="0"/>
                <a:ea typeface="Calibri" panose="020F0502020204030204" pitchFamily="34" charset="0"/>
                <a:cs typeface="Times New Roman" panose="02020603050405020304" pitchFamily="18" charset="0"/>
              </a:rPr>
              <a:t>kaynaklar , özel bir nedenle ayrılmadı ise ödünç olarak verilebilir</a:t>
            </a:r>
            <a:r>
              <a:rPr lang="tr-TR" sz="2000" dirty="0" smtClean="0">
                <a:latin typeface="Times New Roman" panose="02020603050405020304" pitchFamily="18" charset="0"/>
                <a:ea typeface="Calibri" panose="020F0502020204030204" pitchFamily="34" charset="0"/>
                <a:cs typeface="Times New Roman" panose="02020603050405020304" pitchFamily="18" charset="0"/>
              </a:rPr>
              <a:t>.</a:t>
            </a:r>
          </a:p>
          <a:p>
            <a:pPr>
              <a:lnSpc>
                <a:spcPct val="107000"/>
              </a:lnSpc>
              <a:spcAft>
                <a:spcPts val="800"/>
              </a:spcAft>
            </a:pPr>
            <a:r>
              <a:rPr lang="tr-TR" sz="2000" dirty="0">
                <a:latin typeface="Times New Roman" panose="02020603050405020304" pitchFamily="18" charset="0"/>
                <a:ea typeface="Calibri" panose="020F0502020204030204" pitchFamily="34" charset="0"/>
                <a:cs typeface="Times New Roman" panose="02020603050405020304" pitchFamily="18" charset="0"/>
              </a:rPr>
              <a:t>Kullanıcılar isterlerse </a:t>
            </a:r>
            <a:r>
              <a:rPr lang="tr-TR" sz="2000" dirty="0" smtClean="0">
                <a:latin typeface="Times New Roman" panose="02020603050405020304" pitchFamily="18" charset="0"/>
                <a:ea typeface="Calibri" panose="020F0502020204030204" pitchFamily="34" charset="0"/>
                <a:cs typeface="Times New Roman" panose="02020603050405020304" pitchFamily="18" charset="0"/>
              </a:rPr>
              <a:t>elektronik başvuru formunu </a:t>
            </a:r>
            <a:r>
              <a:rPr lang="tr-TR" sz="2000" dirty="0">
                <a:latin typeface="Times New Roman" panose="02020603050405020304" pitchFamily="18" charset="0"/>
                <a:ea typeface="Calibri" panose="020F0502020204030204" pitchFamily="34" charset="0"/>
                <a:cs typeface="Times New Roman" panose="02020603050405020304" pitchFamily="18" charset="0"/>
              </a:rPr>
              <a:t>doldurup, ödünç almak istedikleri kaynakları kütüphaneye gelmeden önce ayırtabilirler. </a:t>
            </a:r>
            <a:endParaRPr lang="tr-TR" dirty="0">
              <a:latin typeface="Times New Roman" panose="02020603050405020304" pitchFamily="18" charset="0"/>
              <a:cs typeface="Times New Roman" panose="02020603050405020304" pitchFamily="18" charset="0"/>
            </a:endParaRPr>
          </a:p>
          <a:p>
            <a:pPr>
              <a:lnSpc>
                <a:spcPct val="107000"/>
              </a:lnSpc>
              <a:spcAft>
                <a:spcPts val="800"/>
              </a:spcAft>
            </a:pPr>
            <a:r>
              <a:rPr lang="tr-TR" sz="2000" dirty="0" err="1" smtClean="0">
                <a:latin typeface="Times New Roman" panose="02020603050405020304" pitchFamily="18" charset="0"/>
                <a:ea typeface="Calibri" panose="020F0502020204030204" pitchFamily="34" charset="0"/>
                <a:cs typeface="Times New Roman" panose="02020603050405020304" pitchFamily="18" charset="0"/>
              </a:rPr>
              <a:t>ELTE’nin</a:t>
            </a:r>
            <a:r>
              <a:rPr lang="tr-TR" sz="2000" dirty="0" smtClean="0">
                <a:latin typeface="Times New Roman" panose="02020603050405020304" pitchFamily="18" charset="0"/>
                <a:ea typeface="Calibri" panose="020F0502020204030204" pitchFamily="34" charset="0"/>
                <a:cs typeface="Times New Roman" panose="02020603050405020304" pitchFamily="18" charset="0"/>
              </a:rPr>
              <a:t> öğrencileri bir seferde </a:t>
            </a:r>
            <a:r>
              <a:rPr lang="tr-TR" sz="2000"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10 adet</a:t>
            </a:r>
            <a:r>
              <a:rPr lang="tr-TR" sz="2000" dirty="0" smtClean="0">
                <a:latin typeface="Times New Roman" panose="02020603050405020304" pitchFamily="18" charset="0"/>
                <a:ea typeface="Calibri" panose="020F0502020204030204" pitchFamily="34" charset="0"/>
                <a:cs typeface="Times New Roman" panose="02020603050405020304" pitchFamily="18" charset="0"/>
              </a:rPr>
              <a:t>, akademik personeli </a:t>
            </a:r>
            <a:r>
              <a:rPr lang="tr-TR" sz="2000"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20 adet</a:t>
            </a:r>
            <a:r>
              <a:rPr lang="tr-TR" sz="2000" dirty="0" smtClean="0">
                <a:latin typeface="Times New Roman" panose="02020603050405020304" pitchFamily="18" charset="0"/>
                <a:ea typeface="Calibri" panose="020F0502020204030204" pitchFamily="34" charset="0"/>
                <a:cs typeface="Times New Roman" panose="02020603050405020304" pitchFamily="18" charset="0"/>
              </a:rPr>
              <a:t>, kütüphane personeli </a:t>
            </a:r>
            <a:r>
              <a:rPr lang="tr-TR" sz="2000"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15 adet </a:t>
            </a:r>
            <a:r>
              <a:rPr lang="tr-TR" sz="2000" dirty="0" smtClean="0">
                <a:latin typeface="Times New Roman" panose="02020603050405020304" pitchFamily="18" charset="0"/>
                <a:ea typeface="Calibri" panose="020F0502020204030204" pitchFamily="34" charset="0"/>
                <a:cs typeface="Times New Roman" panose="02020603050405020304" pitchFamily="18" charset="0"/>
              </a:rPr>
              <a:t>kaynağı </a:t>
            </a:r>
            <a:r>
              <a:rPr lang="tr-TR" sz="2000"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üç haftalık </a:t>
            </a:r>
            <a:r>
              <a:rPr lang="tr-TR" sz="2000" dirty="0" smtClean="0">
                <a:latin typeface="Times New Roman" panose="02020603050405020304" pitchFamily="18" charset="0"/>
                <a:ea typeface="Calibri" panose="020F0502020204030204" pitchFamily="34" charset="0"/>
                <a:cs typeface="Times New Roman" panose="02020603050405020304" pitchFamily="18" charset="0"/>
              </a:rPr>
              <a:t>bir süre için ödünç alabilir. </a:t>
            </a:r>
          </a:p>
        </p:txBody>
      </p:sp>
    </p:spTree>
    <p:extLst>
      <p:ext uri="{BB962C8B-B14F-4D97-AF65-F5344CB8AC3E}">
        <p14:creationId xmlns:p14="http://schemas.microsoft.com/office/powerpoint/2010/main" val="34585969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title"/>
          </p:nvPr>
        </p:nvSpPr>
        <p:spPr/>
        <p:txBody>
          <a:bodyPr/>
          <a:lstStyle/>
          <a:p>
            <a:r>
              <a:rPr lang="tr-TR" dirty="0">
                <a:latin typeface="Times New Roman" panose="02020603050405020304" pitchFamily="18" charset="0"/>
                <a:cs typeface="Times New Roman" panose="02020603050405020304" pitchFamily="18" charset="0"/>
              </a:rPr>
              <a:t>Ödünç Verme Hizmetleri</a:t>
            </a:r>
          </a:p>
        </p:txBody>
      </p:sp>
      <p:sp>
        <p:nvSpPr>
          <p:cNvPr id="3" name="İçerik Yer Tutucusu 2"/>
          <p:cNvSpPr>
            <a:spLocks noGrp="1"/>
          </p:cNvSpPr>
          <p:nvPr>
            <p:ph idx="1"/>
          </p:nvPr>
        </p:nvSpPr>
        <p:spPr/>
        <p:txBody>
          <a:bodyPr>
            <a:normAutofit fontScale="92500" lnSpcReduction="10000"/>
          </a:bodyPr>
          <a:lstStyle/>
          <a:p>
            <a:r>
              <a:rPr lang="tr-TR" sz="1900" dirty="0">
                <a:latin typeface="Times New Roman" panose="02020603050405020304" pitchFamily="18" charset="0"/>
                <a:cs typeface="Times New Roman" panose="02020603050405020304" pitchFamily="18" charset="0"/>
              </a:rPr>
              <a:t>Kredi süresi </a:t>
            </a:r>
            <a:r>
              <a:rPr lang="tr-TR" sz="1900" dirty="0">
                <a:solidFill>
                  <a:srgbClr val="FFFF00"/>
                </a:solidFill>
                <a:latin typeface="Times New Roman" panose="02020603050405020304" pitchFamily="18" charset="0"/>
                <a:cs typeface="Times New Roman" panose="02020603050405020304" pitchFamily="18" charset="0"/>
              </a:rPr>
              <a:t>2X3</a:t>
            </a:r>
            <a:r>
              <a:rPr lang="tr-TR" sz="1900" dirty="0">
                <a:latin typeface="Times New Roman" panose="02020603050405020304" pitchFamily="18" charset="0"/>
                <a:cs typeface="Times New Roman" panose="02020603050405020304" pitchFamily="18" charset="0"/>
              </a:rPr>
              <a:t> hafta uzatılabilir. Bu işlem için kullanıcılar isterlerse kütüphaneye </a:t>
            </a:r>
            <a:r>
              <a:rPr lang="tr-TR" sz="1900" dirty="0" smtClean="0">
                <a:latin typeface="Times New Roman" panose="02020603050405020304" pitchFamily="18" charset="0"/>
                <a:cs typeface="Times New Roman" panose="02020603050405020304" pitchFamily="18" charset="0"/>
              </a:rPr>
              <a:t>gelmeden telefon </a:t>
            </a:r>
            <a:r>
              <a:rPr lang="tr-TR" sz="1900" dirty="0">
                <a:latin typeface="Times New Roman" panose="02020603050405020304" pitchFamily="18" charset="0"/>
                <a:cs typeface="Times New Roman" panose="02020603050405020304" pitchFamily="18" charset="0"/>
              </a:rPr>
              <a:t>yoluyla veya online olarak ta uzatma yapabilmektedirler.</a:t>
            </a:r>
          </a:p>
          <a:p>
            <a:r>
              <a:rPr lang="tr-TR" sz="1900" dirty="0">
                <a:latin typeface="Times New Roman" panose="02020603050405020304" pitchFamily="18" charset="0"/>
                <a:cs typeface="Times New Roman" panose="02020603050405020304" pitchFamily="18" charset="0"/>
              </a:rPr>
              <a:t>Başka kullanıcılar tarafından ayırtılan kaynaklar için uzatma işlemi yapılamaz. </a:t>
            </a:r>
            <a:endParaRPr lang="tr-TR" sz="1900" dirty="0" smtClean="0">
              <a:latin typeface="Times New Roman" panose="02020603050405020304" pitchFamily="18" charset="0"/>
              <a:cs typeface="Times New Roman" panose="02020603050405020304" pitchFamily="18" charset="0"/>
            </a:endParaRPr>
          </a:p>
          <a:p>
            <a:r>
              <a:rPr lang="tr-TR" sz="1900" dirty="0" smtClean="0">
                <a:latin typeface="Times New Roman" panose="02020603050405020304" pitchFamily="18" charset="0"/>
                <a:cs typeface="Times New Roman" panose="02020603050405020304" pitchFamily="18" charset="0"/>
              </a:rPr>
              <a:t>Ödünç almak için kullanıcıların ayırttığı kitaplar </a:t>
            </a:r>
            <a:r>
              <a:rPr lang="tr-TR" sz="1900" dirty="0" smtClean="0">
                <a:solidFill>
                  <a:srgbClr val="FFFF00"/>
                </a:solidFill>
                <a:latin typeface="Times New Roman" panose="02020603050405020304" pitchFamily="18" charset="0"/>
                <a:cs typeface="Times New Roman" panose="02020603050405020304" pitchFamily="18" charset="0"/>
              </a:rPr>
              <a:t>2 gün</a:t>
            </a:r>
            <a:r>
              <a:rPr lang="tr-TR" sz="1900" dirty="0" smtClean="0">
                <a:latin typeface="Times New Roman" panose="02020603050405020304" pitchFamily="18" charset="0"/>
                <a:cs typeface="Times New Roman" panose="02020603050405020304" pitchFamily="18" charset="0"/>
              </a:rPr>
              <a:t>, rezerve </a:t>
            </a:r>
            <a:r>
              <a:rPr lang="tr-TR" sz="1900" dirty="0">
                <a:latin typeface="Times New Roman" panose="02020603050405020304" pitchFamily="18" charset="0"/>
                <a:cs typeface="Times New Roman" panose="02020603050405020304" pitchFamily="18" charset="0"/>
              </a:rPr>
              <a:t>olarak ayrılan </a:t>
            </a:r>
            <a:r>
              <a:rPr lang="tr-TR" sz="1900" dirty="0" smtClean="0">
                <a:latin typeface="Times New Roman" panose="02020603050405020304" pitchFamily="18" charset="0"/>
                <a:cs typeface="Times New Roman" panose="02020603050405020304" pitchFamily="18" charset="0"/>
              </a:rPr>
              <a:t>kitaplar </a:t>
            </a:r>
            <a:r>
              <a:rPr lang="tr-TR" sz="1900" dirty="0" smtClean="0">
                <a:solidFill>
                  <a:srgbClr val="FFFF00"/>
                </a:solidFill>
                <a:latin typeface="Times New Roman" panose="02020603050405020304" pitchFamily="18" charset="0"/>
                <a:cs typeface="Times New Roman" panose="02020603050405020304" pitchFamily="18" charset="0"/>
              </a:rPr>
              <a:t>5 gün, </a:t>
            </a:r>
            <a:r>
              <a:rPr lang="tr-TR" sz="1900" dirty="0" smtClean="0">
                <a:latin typeface="Times New Roman" panose="02020603050405020304" pitchFamily="18" charset="0"/>
                <a:cs typeface="Times New Roman" panose="02020603050405020304" pitchFamily="18" charset="0"/>
              </a:rPr>
              <a:t>diğer kütüphanelerden gelen kitaplar da </a:t>
            </a:r>
            <a:r>
              <a:rPr lang="tr-TR" sz="1900" dirty="0" smtClean="0">
                <a:solidFill>
                  <a:srgbClr val="FFFF00"/>
                </a:solidFill>
                <a:latin typeface="Times New Roman" panose="02020603050405020304" pitchFamily="18" charset="0"/>
                <a:cs typeface="Times New Roman" panose="02020603050405020304" pitchFamily="18" charset="0"/>
              </a:rPr>
              <a:t>5 gün </a:t>
            </a:r>
            <a:r>
              <a:rPr lang="tr-TR" sz="1900" dirty="0" smtClean="0">
                <a:latin typeface="Times New Roman" panose="02020603050405020304" pitchFamily="18" charset="0"/>
                <a:cs typeface="Times New Roman" panose="02020603050405020304" pitchFamily="18" charset="0"/>
              </a:rPr>
              <a:t>ödünç </a:t>
            </a:r>
            <a:r>
              <a:rPr lang="tr-TR" sz="1900" dirty="0">
                <a:latin typeface="Times New Roman" panose="02020603050405020304" pitchFamily="18" charset="0"/>
                <a:cs typeface="Times New Roman" panose="02020603050405020304" pitchFamily="18" charset="0"/>
              </a:rPr>
              <a:t>verme </a:t>
            </a:r>
            <a:r>
              <a:rPr lang="tr-TR" sz="1900" dirty="0" smtClean="0">
                <a:latin typeface="Times New Roman" panose="02020603050405020304" pitchFamily="18" charset="0"/>
                <a:cs typeface="Times New Roman" panose="02020603050405020304" pitchFamily="18" charset="0"/>
              </a:rPr>
              <a:t>bankosunda</a:t>
            </a:r>
            <a:r>
              <a:rPr lang="tr-TR" sz="1900" dirty="0" smtClean="0">
                <a:solidFill>
                  <a:srgbClr val="FFFF00"/>
                </a:solidFill>
                <a:latin typeface="Times New Roman" panose="02020603050405020304" pitchFamily="18" charset="0"/>
                <a:cs typeface="Times New Roman" panose="02020603050405020304" pitchFamily="18" charset="0"/>
              </a:rPr>
              <a:t> </a:t>
            </a:r>
            <a:r>
              <a:rPr lang="tr-TR" sz="1900" dirty="0" smtClean="0">
                <a:latin typeface="Times New Roman" panose="02020603050405020304" pitchFamily="18" charset="0"/>
                <a:cs typeface="Times New Roman" panose="02020603050405020304" pitchFamily="18" charset="0"/>
              </a:rPr>
              <a:t>muhafaza </a:t>
            </a:r>
            <a:r>
              <a:rPr lang="tr-TR" sz="1900" dirty="0">
                <a:latin typeface="Times New Roman" panose="02020603050405020304" pitchFamily="18" charset="0"/>
                <a:cs typeface="Times New Roman" panose="02020603050405020304" pitchFamily="18" charset="0"/>
              </a:rPr>
              <a:t>edilir. Kitap bu sürede ödünç alınmazsa, depoya veya gönderen kütüphaneye geri gönderilir</a:t>
            </a:r>
            <a:r>
              <a:rPr lang="tr-TR" sz="1900" dirty="0" smtClean="0">
                <a:latin typeface="Times New Roman" panose="02020603050405020304" pitchFamily="18" charset="0"/>
                <a:cs typeface="Times New Roman" panose="02020603050405020304" pitchFamily="18" charset="0"/>
              </a:rPr>
              <a:t>.</a:t>
            </a:r>
          </a:p>
          <a:p>
            <a:r>
              <a:rPr lang="tr-TR" sz="1900" dirty="0" smtClean="0">
                <a:latin typeface="Times New Roman" panose="02020603050405020304" pitchFamily="18" charset="0"/>
                <a:cs typeface="Times New Roman" panose="02020603050405020304" pitchFamily="18" charset="0"/>
              </a:rPr>
              <a:t>İade </a:t>
            </a:r>
            <a:r>
              <a:rPr lang="tr-TR" sz="1900" dirty="0">
                <a:latin typeface="Times New Roman" panose="02020603050405020304" pitchFamily="18" charset="0"/>
                <a:cs typeface="Times New Roman" panose="02020603050405020304" pitchFamily="18" charset="0"/>
              </a:rPr>
              <a:t>tarihinden sonra iade edilen belgeler için okuyucuya para cezası verilir. Ceza kaynak başına günlük </a:t>
            </a:r>
            <a:r>
              <a:rPr lang="tr-TR" sz="1900" dirty="0">
                <a:solidFill>
                  <a:srgbClr val="FFFF00"/>
                </a:solidFill>
                <a:latin typeface="Times New Roman" panose="02020603050405020304" pitchFamily="18" charset="0"/>
                <a:cs typeface="Times New Roman" panose="02020603050405020304" pitchFamily="18" charset="0"/>
              </a:rPr>
              <a:t>40 </a:t>
            </a:r>
            <a:r>
              <a:rPr lang="tr-TR" sz="1900" dirty="0" err="1">
                <a:solidFill>
                  <a:srgbClr val="FFFF00"/>
                </a:solidFill>
                <a:latin typeface="Times New Roman" panose="02020603050405020304" pitchFamily="18" charset="0"/>
                <a:cs typeface="Times New Roman" panose="02020603050405020304" pitchFamily="18" charset="0"/>
              </a:rPr>
              <a:t>HUF</a:t>
            </a:r>
            <a:r>
              <a:rPr lang="tr-TR" sz="1900" dirty="0" err="1">
                <a:latin typeface="Times New Roman" panose="02020603050405020304" pitchFamily="18" charset="0"/>
                <a:cs typeface="Times New Roman" panose="02020603050405020304" pitchFamily="18" charset="0"/>
              </a:rPr>
              <a:t>’tur</a:t>
            </a:r>
            <a:r>
              <a:rPr lang="tr-TR" sz="1900" dirty="0">
                <a:latin typeface="Times New Roman" panose="02020603050405020304" pitchFamily="18" charset="0"/>
                <a:cs typeface="Times New Roman" panose="02020603050405020304" pitchFamily="18" charset="0"/>
              </a:rPr>
              <a:t>.</a:t>
            </a:r>
          </a:p>
          <a:p>
            <a:r>
              <a:rPr lang="tr-TR" sz="1900" dirty="0">
                <a:latin typeface="Times New Roman" panose="02020603050405020304" pitchFamily="18" charset="0"/>
                <a:cs typeface="Times New Roman" panose="02020603050405020304" pitchFamily="18" charset="0"/>
              </a:rPr>
              <a:t>Kütüphane kullanıcısı borcunu kütüphaneye yatırmadığı sürece, kütüphane hizmetlerini kullanamaz.</a:t>
            </a:r>
          </a:p>
          <a:p>
            <a:r>
              <a:rPr lang="tr-TR" sz="1900" dirty="0">
                <a:latin typeface="Times New Roman" panose="02020603050405020304" pitchFamily="18" charset="0"/>
                <a:cs typeface="Times New Roman" panose="02020603050405020304" pitchFamily="18" charset="0"/>
              </a:rPr>
              <a:t>Üniversite Kütüphanesi, daha önce bir e-posta hesabı adresi sağlayan okuyuculara, </a:t>
            </a:r>
            <a:r>
              <a:rPr lang="tr-TR" sz="1900" dirty="0">
                <a:solidFill>
                  <a:srgbClr val="FFFF00"/>
                </a:solidFill>
                <a:latin typeface="Times New Roman" panose="02020603050405020304" pitchFamily="18" charset="0"/>
                <a:cs typeface="Times New Roman" panose="02020603050405020304" pitchFamily="18" charset="0"/>
              </a:rPr>
              <a:t>iade tarihinden iki iş günü </a:t>
            </a:r>
            <a:r>
              <a:rPr lang="tr-TR" sz="1900" dirty="0">
                <a:latin typeface="Times New Roman" panose="02020603050405020304" pitchFamily="18" charset="0"/>
                <a:cs typeface="Times New Roman" panose="02020603050405020304" pitchFamily="18" charset="0"/>
              </a:rPr>
              <a:t>önce bir hatırlatma gönderir. Hatırlatmanın alınmasından Üniversite Kütüphanesi sorumlu değildir.</a:t>
            </a:r>
          </a:p>
          <a:p>
            <a:endParaRPr lang="tr-TR" dirty="0"/>
          </a:p>
        </p:txBody>
      </p:sp>
    </p:spTree>
    <p:extLst>
      <p:ext uri="{BB962C8B-B14F-4D97-AF65-F5344CB8AC3E}">
        <p14:creationId xmlns:p14="http://schemas.microsoft.com/office/powerpoint/2010/main" val="16137318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2" y="0"/>
            <a:ext cx="5874456" cy="6858000"/>
          </a:xfrm>
          <a:prstGeom prst="rect">
            <a:avLst/>
          </a:prstGeom>
        </p:spPr>
      </p:pic>
      <p:pic>
        <p:nvPicPr>
          <p:cNvPr id="5" name="Resi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8388" y="0"/>
            <a:ext cx="6310397" cy="6858000"/>
          </a:xfrm>
          <a:prstGeom prst="rect">
            <a:avLst/>
          </a:prstGeom>
        </p:spPr>
      </p:pic>
    </p:spTree>
    <p:extLst>
      <p:ext uri="{BB962C8B-B14F-4D97-AF65-F5344CB8AC3E}">
        <p14:creationId xmlns:p14="http://schemas.microsoft.com/office/powerpoint/2010/main" val="22333652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pPr rtl="0"/>
            <a:r>
              <a:rPr lang="tr-TR" dirty="0" smtClean="0">
                <a:latin typeface="Times New Roman" panose="02020603050405020304" pitchFamily="18" charset="0"/>
                <a:cs typeface="Times New Roman" panose="02020603050405020304" pitchFamily="18" charset="0"/>
              </a:rPr>
              <a:t>Referans/ILL Hizmetleri</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rtlCol="0">
            <a:normAutofit/>
          </a:bodyPr>
          <a:lstStyle/>
          <a:p>
            <a:pPr>
              <a:lnSpc>
                <a:spcPct val="100000"/>
              </a:lnSpc>
            </a:pPr>
            <a:r>
              <a:rPr lang="tr-TR" sz="1800" dirty="0">
                <a:latin typeface="Times New Roman" panose="02020603050405020304" pitchFamily="18" charset="0"/>
                <a:ea typeface="Calibri" panose="020F0502020204030204" pitchFamily="34" charset="0"/>
                <a:cs typeface="Times New Roman" panose="02020603050405020304" pitchFamily="18" charset="0"/>
              </a:rPr>
              <a:t>Kütüphane, kütüphanecilerin çevrimiçi referans hizmeti olan </a:t>
            </a:r>
            <a:r>
              <a:rPr lang="tr-TR" sz="1800" b="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"Macar Online Kütüphanecisi"</a:t>
            </a:r>
            <a:r>
              <a:rPr lang="tr-TR" sz="180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 </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üyesidir.</a:t>
            </a:r>
          </a:p>
          <a:p>
            <a:pPr>
              <a:lnSpc>
                <a:spcPct val="107000"/>
              </a:lnSpc>
              <a:spcAft>
                <a:spcPts val="800"/>
              </a:spcAft>
            </a:pPr>
            <a:r>
              <a:rPr lang="tr-TR" sz="1800" dirty="0" smtClean="0">
                <a:latin typeface="Times New Roman" panose="02020603050405020304" pitchFamily="18" charset="0"/>
                <a:ea typeface="Calibri" panose="020F0502020204030204" pitchFamily="34" charset="0"/>
                <a:cs typeface="Times New Roman" panose="02020603050405020304" pitchFamily="18" charset="0"/>
              </a:rPr>
              <a:t>Ulusal </a:t>
            </a:r>
            <a:r>
              <a:rPr lang="tr-TR" sz="1800" dirty="0">
                <a:latin typeface="Times New Roman" panose="02020603050405020304" pitchFamily="18" charset="0"/>
                <a:ea typeface="Calibri" panose="020F0502020204030204" pitchFamily="34" charset="0"/>
                <a:cs typeface="Times New Roman" panose="02020603050405020304" pitchFamily="18" charset="0"/>
              </a:rPr>
              <a:t>ya da uluslararası diğer kurumlardan kütüphane koleksiyonunda mevcut olmayan kitapların </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orijinal </a:t>
            </a:r>
            <a:r>
              <a:rPr lang="tr-TR" sz="1800" dirty="0">
                <a:latin typeface="Times New Roman" panose="02020603050405020304" pitchFamily="18" charset="0"/>
                <a:ea typeface="Calibri" panose="020F0502020204030204" pitchFamily="34" charset="0"/>
                <a:cs typeface="Times New Roman" panose="02020603050405020304" pitchFamily="18" charset="0"/>
              </a:rPr>
              <a:t>ya da kopya halleri istenmektedir. Kullanım kurallarını ödünç veren kurum belirlemektedir. Bu şekilde </a:t>
            </a:r>
            <a:r>
              <a:rPr lang="tr-TR" sz="1800" b="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kütüphaneler arası ödünç verme </a:t>
            </a:r>
            <a:r>
              <a:rPr lang="tr-TR" sz="1800" b="1"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işlemi (ILL) </a:t>
            </a:r>
            <a:r>
              <a:rPr lang="tr-TR" sz="1800" dirty="0">
                <a:latin typeface="Times New Roman" panose="02020603050405020304" pitchFamily="18" charset="0"/>
                <a:ea typeface="Calibri" panose="020F0502020204030204" pitchFamily="34" charset="0"/>
                <a:cs typeface="Times New Roman" panose="02020603050405020304" pitchFamily="18" charset="0"/>
              </a:rPr>
              <a:t>gerçekleşmektedir. Üniversite kütüphanesi sadece </a:t>
            </a:r>
            <a:r>
              <a:rPr lang="tr-TR" sz="1800" b="1"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Budapeşte’de </a:t>
            </a:r>
            <a:r>
              <a:rPr lang="tr-TR" sz="1800" b="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bulunan diğer kütüphanelerden</a:t>
            </a:r>
            <a:r>
              <a:rPr lang="tr-TR" sz="18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r>
              <a:rPr lang="tr-TR" sz="1800" dirty="0">
                <a:latin typeface="Times New Roman" panose="02020603050405020304" pitchFamily="18" charset="0"/>
                <a:ea typeface="Calibri" panose="020F0502020204030204" pitchFamily="34" charset="0"/>
                <a:cs typeface="Times New Roman" panose="02020603050405020304" pitchFamily="18" charset="0"/>
              </a:rPr>
              <a:t>kitap isteği </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yapmamaktadır.</a:t>
            </a:r>
          </a:p>
          <a:p>
            <a:pPr>
              <a:lnSpc>
                <a:spcPct val="107000"/>
              </a:lnSpc>
              <a:spcAft>
                <a:spcPts val="800"/>
              </a:spcAft>
            </a:pPr>
            <a:endParaRPr lang="tr-TR" sz="1800" dirty="0" smtClean="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tr-TR" sz="2000" dirty="0" smtClean="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buNone/>
            </a:pPr>
            <a:endParaRPr lang="tr-TR" sz="2200"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0000"/>
              </a:lnSpc>
            </a:pPr>
            <a:endParaRPr lang="tr-TR" dirty="0"/>
          </a:p>
        </p:txBody>
      </p:sp>
    </p:spTree>
    <p:extLst>
      <p:ext uri="{BB962C8B-B14F-4D97-AF65-F5344CB8AC3E}">
        <p14:creationId xmlns:p14="http://schemas.microsoft.com/office/powerpoint/2010/main" val="16271920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pPr rtl="0"/>
            <a:r>
              <a:rPr lang="tr-TR" dirty="0" smtClean="0">
                <a:latin typeface="Times New Roman" panose="02020603050405020304" pitchFamily="18" charset="0"/>
                <a:cs typeface="Times New Roman" panose="02020603050405020304" pitchFamily="18" charset="0"/>
              </a:rPr>
              <a:t>Katalog Hizmetleri</a:t>
            </a:r>
            <a:endParaRPr lang="tr-TR" dirty="0">
              <a:latin typeface="Times New Roman" panose="02020603050405020304" pitchFamily="18" charset="0"/>
              <a:cs typeface="Times New Roman" panose="02020603050405020304" pitchFamily="18" charset="0"/>
            </a:endParaRPr>
          </a:p>
        </p:txBody>
      </p:sp>
      <p:sp>
        <p:nvSpPr>
          <p:cNvPr id="5" name="İçerik Yer Tutucusu 4"/>
          <p:cNvSpPr>
            <a:spLocks noGrp="1"/>
          </p:cNvSpPr>
          <p:nvPr>
            <p:ph idx="1"/>
          </p:nvPr>
        </p:nvSpPr>
        <p:spPr/>
        <p:txBody>
          <a:bodyPr>
            <a:normAutofit fontScale="77500" lnSpcReduction="20000"/>
          </a:bodyPr>
          <a:lstStyle/>
          <a:p>
            <a:r>
              <a:rPr lang="tr-TR" dirty="0" err="1" smtClean="0">
                <a:solidFill>
                  <a:srgbClr val="FFFF00"/>
                </a:solidFill>
                <a:latin typeface="Times New Roman" panose="02020603050405020304" pitchFamily="18" charset="0"/>
                <a:cs typeface="Times New Roman" panose="02020603050405020304" pitchFamily="18" charset="0"/>
              </a:rPr>
              <a:t>Aleph</a:t>
            </a:r>
            <a:r>
              <a:rPr lang="tr-TR" dirty="0" smtClean="0">
                <a:latin typeface="Times New Roman" panose="02020603050405020304" pitchFamily="18" charset="0"/>
                <a:cs typeface="Times New Roman" panose="02020603050405020304" pitchFamily="18" charset="0"/>
              </a:rPr>
              <a:t> adında bir otomasyon sistemi kullanmaktadırlar. Bu sistem ülkemizde de bir dönem </a:t>
            </a:r>
            <a:r>
              <a:rPr lang="tr-TR" dirty="0" smtClean="0">
                <a:solidFill>
                  <a:srgbClr val="FFFF00"/>
                </a:solidFill>
                <a:latin typeface="Times New Roman" panose="02020603050405020304" pitchFamily="18" charset="0"/>
                <a:cs typeface="Times New Roman" panose="02020603050405020304" pitchFamily="18" charset="0"/>
              </a:rPr>
              <a:t>Milli Kütüphane </a:t>
            </a:r>
            <a:r>
              <a:rPr lang="tr-TR" dirty="0" smtClean="0">
                <a:latin typeface="Times New Roman" panose="02020603050405020304" pitchFamily="18" charset="0"/>
                <a:cs typeface="Times New Roman" panose="02020603050405020304" pitchFamily="18" charset="0"/>
              </a:rPr>
              <a:t>tarafından kullanılmıştır.</a:t>
            </a:r>
          </a:p>
          <a:p>
            <a:r>
              <a:rPr lang="tr-TR" dirty="0" smtClean="0">
                <a:latin typeface="Times New Roman" panose="02020603050405020304" pitchFamily="18" charset="0"/>
                <a:cs typeface="Times New Roman" panose="02020603050405020304" pitchFamily="18" charset="0"/>
              </a:rPr>
              <a:t>1995 yılına kadar kart katalog ile kaynaklar kayıt altına alınmış, sonrasında çevrimiçi katalog yapılmaya başlanmıştır.</a:t>
            </a:r>
          </a:p>
          <a:p>
            <a:r>
              <a:rPr lang="tr-TR" dirty="0" err="1" smtClean="0">
                <a:latin typeface="Times New Roman" panose="02020603050405020304" pitchFamily="18" charset="0"/>
                <a:cs typeface="Times New Roman" panose="02020603050405020304" pitchFamily="18" charset="0"/>
              </a:rPr>
              <a:t>Anglo</a:t>
            </a:r>
            <a:r>
              <a:rPr lang="tr-TR" dirty="0" smtClean="0">
                <a:latin typeface="Times New Roman" panose="02020603050405020304" pitchFamily="18" charset="0"/>
                <a:cs typeface="Times New Roman" panose="02020603050405020304" pitchFamily="18" charset="0"/>
              </a:rPr>
              <a:t> Amerikan kataloglama kurallarına göre katalog yapmaktadırlar.</a:t>
            </a:r>
          </a:p>
          <a:p>
            <a:r>
              <a:rPr lang="tr-TR" dirty="0">
                <a:latin typeface="Times New Roman" panose="02020603050405020304" pitchFamily="18" charset="0"/>
                <a:cs typeface="Times New Roman" panose="02020603050405020304" pitchFamily="18" charset="0"/>
              </a:rPr>
              <a:t>LC konu başlıklarını kullanmaktadırlar.</a:t>
            </a:r>
          </a:p>
          <a:p>
            <a:r>
              <a:rPr lang="tr-TR" dirty="0" smtClean="0">
                <a:latin typeface="Times New Roman" panose="02020603050405020304" pitchFamily="18" charset="0"/>
                <a:cs typeface="Times New Roman" panose="02020603050405020304" pitchFamily="18" charset="0"/>
              </a:rPr>
              <a:t>Açık raf alanında UDC (Brüksel Onlu Sınıflama  Sistemi) </a:t>
            </a:r>
            <a:r>
              <a:rPr lang="tr-TR" dirty="0" err="1" smtClean="0">
                <a:latin typeface="Times New Roman" panose="02020603050405020304" pitchFamily="18" charset="0"/>
                <a:cs typeface="Times New Roman" panose="02020603050405020304" pitchFamily="18" charset="0"/>
              </a:rPr>
              <a:t>yi</a:t>
            </a:r>
            <a:r>
              <a:rPr lang="tr-TR" dirty="0" smtClean="0">
                <a:latin typeface="Times New Roman" panose="02020603050405020304" pitchFamily="18" charset="0"/>
                <a:cs typeface="Times New Roman" panose="02020603050405020304" pitchFamily="18" charset="0"/>
              </a:rPr>
              <a:t> kullanıyorlar. </a:t>
            </a:r>
          </a:p>
          <a:p>
            <a:r>
              <a:rPr lang="tr-TR" dirty="0" smtClean="0">
                <a:latin typeface="Times New Roman" panose="02020603050405020304" pitchFamily="18" charset="0"/>
                <a:cs typeface="Times New Roman" panose="02020603050405020304" pitchFamily="18" charset="0"/>
              </a:rPr>
              <a:t>Eski koleksiyon için tematik bir sınıflama sistemi kullanıyorlar. Bu nedenle kitaplar ait oldukları alana göre depolarda düzenleniyor. </a:t>
            </a:r>
          </a:p>
          <a:p>
            <a:r>
              <a:rPr lang="tr-TR" dirty="0">
                <a:latin typeface="Times New Roman" panose="02020603050405020304" pitchFamily="18" charset="0"/>
                <a:cs typeface="Times New Roman" panose="02020603050405020304" pitchFamily="18" charset="0"/>
              </a:rPr>
              <a:t>E</a:t>
            </a:r>
            <a:r>
              <a:rPr lang="tr-TR" dirty="0" smtClean="0">
                <a:latin typeface="Times New Roman" panose="02020603050405020304" pitchFamily="18" charset="0"/>
                <a:cs typeface="Times New Roman" panose="02020603050405020304" pitchFamily="18" charset="0"/>
              </a:rPr>
              <a:t>l </a:t>
            </a:r>
            <a:r>
              <a:rPr lang="tr-TR" dirty="0">
                <a:latin typeface="Times New Roman" panose="02020603050405020304" pitchFamily="18" charset="0"/>
                <a:cs typeface="Times New Roman" panose="02020603050405020304" pitchFamily="18" charset="0"/>
              </a:rPr>
              <a:t>yazmaları on tematik gruba </a:t>
            </a:r>
            <a:r>
              <a:rPr lang="tr-TR" dirty="0" smtClean="0">
                <a:latin typeface="Times New Roman" panose="02020603050405020304" pitchFamily="18" charset="0"/>
                <a:cs typeface="Times New Roman" panose="02020603050405020304" pitchFamily="18" charset="0"/>
              </a:rPr>
              <a:t>ayrılmıştır. </a:t>
            </a:r>
            <a:r>
              <a:rPr lang="tr-TR" dirty="0">
                <a:latin typeface="Times New Roman" panose="02020603050405020304" pitchFamily="18" charset="0"/>
                <a:cs typeface="Times New Roman" panose="02020603050405020304" pitchFamily="18" charset="0"/>
              </a:rPr>
              <a:t>(</a:t>
            </a:r>
            <a:r>
              <a:rPr lang="tr-TR" dirty="0" smtClean="0">
                <a:latin typeface="Times New Roman" panose="02020603050405020304" pitchFamily="18" charset="0"/>
                <a:cs typeface="Times New Roman" panose="02020603050405020304" pitchFamily="18" charset="0"/>
              </a:rPr>
              <a:t>A- Teoloji</a:t>
            </a:r>
            <a:r>
              <a:rPr lang="tr-TR" dirty="0">
                <a:latin typeface="Times New Roman" panose="02020603050405020304" pitchFamily="18" charset="0"/>
                <a:cs typeface="Times New Roman" panose="02020603050405020304" pitchFamily="18" charset="0"/>
              </a:rPr>
              <a:t>, </a:t>
            </a:r>
            <a:r>
              <a:rPr lang="tr-TR" dirty="0" smtClean="0">
                <a:latin typeface="Times New Roman" panose="02020603050405020304" pitchFamily="18" charset="0"/>
                <a:cs typeface="Times New Roman" panose="02020603050405020304" pitchFamily="18" charset="0"/>
              </a:rPr>
              <a:t>Ab- </a:t>
            </a:r>
            <a:r>
              <a:rPr lang="tr-TR" dirty="0">
                <a:latin typeface="Times New Roman" panose="02020603050405020304" pitchFamily="18" charset="0"/>
                <a:cs typeface="Times New Roman" panose="02020603050405020304" pitchFamily="18" charset="0"/>
              </a:rPr>
              <a:t>Hristiyanlık tarihi, </a:t>
            </a:r>
            <a:r>
              <a:rPr lang="tr-TR" dirty="0" smtClean="0">
                <a:latin typeface="Times New Roman" panose="02020603050405020304" pitchFamily="18" charset="0"/>
                <a:cs typeface="Times New Roman" panose="02020603050405020304" pitchFamily="18" charset="0"/>
              </a:rPr>
              <a:t>B-Hukuk, C- Kamu yönetimi ve siyaset </a:t>
            </a:r>
            <a:r>
              <a:rPr lang="tr-TR" dirty="0">
                <a:latin typeface="Times New Roman" panose="02020603050405020304" pitchFamily="18" charset="0"/>
                <a:cs typeface="Times New Roman" panose="02020603050405020304" pitchFamily="18" charset="0"/>
              </a:rPr>
              <a:t>bilimi, </a:t>
            </a:r>
            <a:r>
              <a:rPr lang="tr-TR" dirty="0" smtClean="0">
                <a:latin typeface="Times New Roman" panose="02020603050405020304" pitchFamily="18" charset="0"/>
                <a:cs typeface="Times New Roman" panose="02020603050405020304" pitchFamily="18" charset="0"/>
              </a:rPr>
              <a:t>D- Tıp </a:t>
            </a:r>
            <a:r>
              <a:rPr lang="tr-TR" dirty="0">
                <a:latin typeface="Times New Roman" panose="02020603050405020304" pitchFamily="18" charset="0"/>
                <a:cs typeface="Times New Roman" panose="02020603050405020304" pitchFamily="18" charset="0"/>
              </a:rPr>
              <a:t>bilimleri, </a:t>
            </a:r>
            <a:r>
              <a:rPr lang="tr-TR" dirty="0" smtClean="0">
                <a:latin typeface="Times New Roman" panose="02020603050405020304" pitchFamily="18" charset="0"/>
                <a:cs typeface="Times New Roman" panose="02020603050405020304" pitchFamily="18" charset="0"/>
              </a:rPr>
              <a:t>E- Matematik </a:t>
            </a:r>
            <a:r>
              <a:rPr lang="tr-TR" dirty="0">
                <a:latin typeface="Times New Roman" panose="02020603050405020304" pitchFamily="18" charset="0"/>
                <a:cs typeface="Times New Roman" panose="02020603050405020304" pitchFamily="18" charset="0"/>
              </a:rPr>
              <a:t>ve doğa bilimleri, </a:t>
            </a:r>
            <a:r>
              <a:rPr lang="tr-TR" dirty="0" smtClean="0">
                <a:latin typeface="Times New Roman" panose="02020603050405020304" pitchFamily="18" charset="0"/>
                <a:cs typeface="Times New Roman" panose="02020603050405020304" pitchFamily="18" charset="0"/>
              </a:rPr>
              <a:t>F- Felsefe</a:t>
            </a:r>
            <a:r>
              <a:rPr lang="tr-TR" dirty="0">
                <a:latin typeface="Times New Roman" panose="02020603050405020304" pitchFamily="18" charset="0"/>
                <a:cs typeface="Times New Roman" panose="02020603050405020304" pitchFamily="18" charset="0"/>
              </a:rPr>
              <a:t>,</a:t>
            </a:r>
            <a:r>
              <a:rPr lang="tr-TR" dirty="0" smtClean="0">
                <a:latin typeface="Times New Roman" panose="02020603050405020304" pitchFamily="18" charset="0"/>
                <a:cs typeface="Times New Roman" panose="02020603050405020304" pitchFamily="18" charset="0"/>
              </a:rPr>
              <a:t> G-Tarih</a:t>
            </a:r>
            <a:r>
              <a:rPr lang="tr-TR" dirty="0">
                <a:latin typeface="Times New Roman" panose="02020603050405020304" pitchFamily="18" charset="0"/>
                <a:cs typeface="Times New Roman" panose="02020603050405020304" pitchFamily="18" charset="0"/>
              </a:rPr>
              <a:t>, </a:t>
            </a:r>
            <a:r>
              <a:rPr lang="tr-TR" dirty="0" smtClean="0">
                <a:latin typeface="Times New Roman" panose="02020603050405020304" pitchFamily="18" charset="0"/>
                <a:cs typeface="Times New Roman" panose="02020603050405020304" pitchFamily="18" charset="0"/>
              </a:rPr>
              <a:t>H- Filoloji </a:t>
            </a:r>
            <a:r>
              <a:rPr lang="tr-TR" dirty="0">
                <a:latin typeface="Times New Roman" panose="02020603050405020304" pitchFamily="18" charset="0"/>
                <a:cs typeface="Times New Roman" panose="02020603050405020304" pitchFamily="18" charset="0"/>
              </a:rPr>
              <a:t>ve edebiyat, </a:t>
            </a:r>
            <a:r>
              <a:rPr lang="tr-TR" dirty="0" smtClean="0">
                <a:latin typeface="Times New Roman" panose="02020603050405020304" pitchFamily="18" charset="0"/>
                <a:cs typeface="Times New Roman" panose="02020603050405020304" pitchFamily="18" charset="0"/>
              </a:rPr>
              <a:t>J-Kataloglar)</a:t>
            </a:r>
          </a:p>
          <a:p>
            <a:r>
              <a:rPr lang="tr-TR" dirty="0" smtClean="0">
                <a:latin typeface="Times New Roman" panose="02020603050405020304" pitchFamily="18" charset="0"/>
                <a:cs typeface="Times New Roman" panose="02020603050405020304" pitchFamily="18" charset="0"/>
              </a:rPr>
              <a:t>Kopya katalog yapılmaktadır. </a:t>
            </a:r>
          </a:p>
          <a:p>
            <a:r>
              <a:rPr lang="tr-TR" dirty="0" smtClean="0">
                <a:latin typeface="Times New Roman" panose="02020603050405020304" pitchFamily="18" charset="0"/>
                <a:cs typeface="Times New Roman" panose="02020603050405020304" pitchFamily="18" charset="0"/>
              </a:rPr>
              <a:t>Günlük yapılan katalog sayısı ortalama kişi başı 30 kitaptır.</a:t>
            </a:r>
          </a:p>
          <a:p>
            <a:r>
              <a:rPr lang="tr-TR" dirty="0" smtClean="0">
                <a:latin typeface="Times New Roman" panose="02020603050405020304" pitchFamily="18" charset="0"/>
                <a:cs typeface="Times New Roman" panose="02020603050405020304" pitchFamily="18" charset="0"/>
              </a:rPr>
              <a:t>Katalog yapan personelin hepsi ayrı türde kaynakların </a:t>
            </a:r>
            <a:r>
              <a:rPr lang="tr-TR" dirty="0" err="1" smtClean="0">
                <a:latin typeface="Times New Roman" panose="02020603050405020304" pitchFamily="18" charset="0"/>
                <a:cs typeface="Times New Roman" panose="02020603050405020304" pitchFamily="18" charset="0"/>
              </a:rPr>
              <a:t>kataloglanmasından</a:t>
            </a:r>
            <a:r>
              <a:rPr lang="tr-TR" dirty="0" smtClean="0">
                <a:latin typeface="Times New Roman" panose="02020603050405020304" pitchFamily="18" charset="0"/>
                <a:cs typeface="Times New Roman" panose="02020603050405020304" pitchFamily="18" charset="0"/>
              </a:rPr>
              <a:t> sorumludur. Örneğin eski eserleri bir kişi, yeni yayınları bir kişi, bağış gelen yayınları bir kişi kataloglamaktadır.</a:t>
            </a:r>
          </a:p>
          <a:p>
            <a:pPr marL="0" indent="0">
              <a:buNone/>
            </a:pPr>
            <a:endParaRPr lang="tr-TR" dirty="0" smtClean="0">
              <a:latin typeface="Calibri" panose="020F0502020204030204" pitchFamily="34" charset="0"/>
              <a:cs typeface="Calibri" panose="020F0502020204030204" pitchFamily="34" charset="0"/>
            </a:endParaRPr>
          </a:p>
          <a:p>
            <a:pPr marL="0" indent="0">
              <a:buNone/>
            </a:pPr>
            <a:endParaRPr lang="tr-TR" dirty="0" smtClean="0">
              <a:latin typeface="Calibri" panose="020F0502020204030204" pitchFamily="34" charset="0"/>
              <a:cs typeface="Calibri" panose="020F0502020204030204" pitchFamily="34" charset="0"/>
            </a:endParaRPr>
          </a:p>
          <a:p>
            <a:endParaRPr lang="tr-TR" dirty="0"/>
          </a:p>
        </p:txBody>
      </p:sp>
    </p:spTree>
    <p:extLst>
      <p:ext uri="{BB962C8B-B14F-4D97-AF65-F5344CB8AC3E}">
        <p14:creationId xmlns:p14="http://schemas.microsoft.com/office/powerpoint/2010/main" val="9772297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4" cy="6858000"/>
          </a:xfrm>
          <a:prstGeom prst="rect">
            <a:avLst/>
          </a:prstGeom>
        </p:spPr>
      </p:pic>
    </p:spTree>
    <p:extLst>
      <p:ext uri="{BB962C8B-B14F-4D97-AF65-F5344CB8AC3E}">
        <p14:creationId xmlns:p14="http://schemas.microsoft.com/office/powerpoint/2010/main" val="1360863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latin typeface="Times New Roman" panose="02020603050405020304" pitchFamily="18" charset="0"/>
                <a:cs typeface="Times New Roman" panose="02020603050405020304" pitchFamily="18" charset="0"/>
              </a:rPr>
              <a:t>Aleph</a:t>
            </a:r>
            <a:r>
              <a:rPr lang="tr-TR" dirty="0" smtClean="0">
                <a:latin typeface="Times New Roman" panose="02020603050405020304" pitchFamily="18" charset="0"/>
                <a:cs typeface="Times New Roman" panose="02020603050405020304" pitchFamily="18" charset="0"/>
              </a:rPr>
              <a:t> Katalog Sorgu Ekranı</a:t>
            </a:r>
            <a:endParaRPr lang="tr-TR" dirty="0">
              <a:latin typeface="Times New Roman" panose="02020603050405020304" pitchFamily="18" charset="0"/>
              <a:cs typeface="Times New Roman" panose="02020603050405020304" pitchFamily="18" charset="0"/>
            </a:endParaRPr>
          </a:p>
        </p:txBody>
      </p:sp>
      <p:pic>
        <p:nvPicPr>
          <p:cNvPr id="9" name="İçerik Yer Tutucusu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1196752"/>
            <a:ext cx="12188824" cy="5661248"/>
          </a:xfrm>
        </p:spPr>
      </p:pic>
      <p:cxnSp>
        <p:nvCxnSpPr>
          <p:cNvPr id="11" name="Düz Ok Bağlayıcısı 10"/>
          <p:cNvCxnSpPr/>
          <p:nvPr/>
        </p:nvCxnSpPr>
        <p:spPr>
          <a:xfrm>
            <a:off x="1701924" y="2984024"/>
            <a:ext cx="914400" cy="914400"/>
          </a:xfrm>
          <a:prstGeom prst="straightConnector1">
            <a:avLst/>
          </a:prstGeom>
          <a:ln w="12700">
            <a:miter lim="8000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492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cxnSp>
        <p:nvCxnSpPr>
          <p:cNvPr id="7" name="Düz Ok Bağlayıcısı 6"/>
          <p:cNvCxnSpPr/>
          <p:nvPr/>
        </p:nvCxnSpPr>
        <p:spPr>
          <a:xfrm>
            <a:off x="2638028" y="5589240"/>
            <a:ext cx="914400" cy="914400"/>
          </a:xfrm>
          <a:prstGeom prst="straightConnector1">
            <a:avLst/>
          </a:prstGeom>
          <a:ln w="12700">
            <a:miter lim="8000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17066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4" cy="6857999"/>
          </a:xfrm>
          <a:prstGeom prst="rect">
            <a:avLst/>
          </a:prstGeom>
        </p:spPr>
      </p:pic>
    </p:spTree>
    <p:extLst>
      <p:ext uri="{BB962C8B-B14F-4D97-AF65-F5344CB8AC3E}">
        <p14:creationId xmlns:p14="http://schemas.microsoft.com/office/powerpoint/2010/main" val="848797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5" y="-603448"/>
            <a:ext cx="12188825" cy="7461448"/>
          </a:xfrm>
          <a:prstGeom prst="rect">
            <a:avLst/>
          </a:prstGeom>
        </p:spPr>
      </p:pic>
      <p:cxnSp>
        <p:nvCxnSpPr>
          <p:cNvPr id="4" name="Düz Ok Bağlayıcısı 3"/>
          <p:cNvCxnSpPr/>
          <p:nvPr/>
        </p:nvCxnSpPr>
        <p:spPr>
          <a:xfrm>
            <a:off x="1125860" y="4005064"/>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4794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4" cy="7190656"/>
          </a:xfrm>
          <a:prstGeom prst="rect">
            <a:avLst/>
          </a:prstGeom>
        </p:spPr>
      </p:pic>
      <p:cxnSp>
        <p:nvCxnSpPr>
          <p:cNvPr id="7" name="Düz Ok Bağlayıcısı 6"/>
          <p:cNvCxnSpPr/>
          <p:nvPr/>
        </p:nvCxnSpPr>
        <p:spPr>
          <a:xfrm>
            <a:off x="7678588" y="404664"/>
            <a:ext cx="914400" cy="914400"/>
          </a:xfrm>
          <a:prstGeom prst="straightConnector1">
            <a:avLst/>
          </a:prstGeom>
          <a:ln w="12700">
            <a:miter lim="8000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5636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Süreli Yayınlar</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a:normAutofit fontScale="70000" lnSpcReduction="20000"/>
          </a:bodyPr>
          <a:lstStyle/>
          <a:p>
            <a:r>
              <a:rPr lang="tr-TR" sz="2000" dirty="0" smtClean="0">
                <a:latin typeface="Times New Roman" panose="02020603050405020304" pitchFamily="18" charset="0"/>
                <a:cs typeface="Times New Roman" panose="02020603050405020304" pitchFamily="18" charset="0"/>
              </a:rPr>
              <a:t>Süreli yayın koleksiyonu 15.000 başlık altında yaklaşık  250.000 cilt dergiyi içermektedir.</a:t>
            </a:r>
          </a:p>
          <a:p>
            <a:r>
              <a:rPr lang="tr-TR" sz="2000" dirty="0" smtClean="0">
                <a:latin typeface="Times New Roman" panose="02020603050405020304" pitchFamily="18" charset="0"/>
                <a:cs typeface="Times New Roman" panose="02020603050405020304" pitchFamily="18" charset="0"/>
              </a:rPr>
              <a:t>4000 cilt dergi 1800’den önce yayınlanmıştır ve süreli yayın koleksiyonun en değerli parçaları bu dergilerdir.</a:t>
            </a:r>
          </a:p>
          <a:p>
            <a:r>
              <a:rPr lang="tr-TR" sz="2000" dirty="0" smtClean="0">
                <a:latin typeface="Times New Roman" panose="02020603050405020304" pitchFamily="18" charset="0"/>
                <a:cs typeface="Times New Roman" panose="02020603050405020304" pitchFamily="18" charset="0"/>
              </a:rPr>
              <a:t>Yabancı dergilerin çoğunun dili Almanca, İngilizce ve Fransızcadır. </a:t>
            </a:r>
          </a:p>
          <a:p>
            <a:r>
              <a:rPr lang="tr-TR" sz="2000" dirty="0" smtClean="0">
                <a:latin typeface="Times New Roman" panose="02020603050405020304" pitchFamily="18" charset="0"/>
                <a:cs typeface="Times New Roman" panose="02020603050405020304" pitchFamily="18" charset="0"/>
              </a:rPr>
              <a:t>Birkaç Türkçe dergide koleksiyonda yer almaktadır </a:t>
            </a:r>
            <a:r>
              <a:rPr lang="tr-TR" sz="2000" dirty="0" smtClean="0">
                <a:solidFill>
                  <a:srgbClr val="FFFF00"/>
                </a:solidFill>
                <a:latin typeface="Times New Roman" panose="02020603050405020304" pitchFamily="18" charset="0"/>
                <a:cs typeface="Times New Roman" panose="02020603050405020304" pitchFamily="18" charset="0"/>
              </a:rPr>
              <a:t>(</a:t>
            </a:r>
            <a:r>
              <a:rPr lang="tr-TR" sz="2000" dirty="0" err="1" smtClean="0">
                <a:solidFill>
                  <a:srgbClr val="FFFF00"/>
                </a:solidFill>
                <a:latin typeface="Times New Roman" panose="02020603050405020304" pitchFamily="18" charset="0"/>
                <a:cs typeface="Times New Roman" panose="02020603050405020304" pitchFamily="18" charset="0"/>
              </a:rPr>
              <a:t>Ottoman</a:t>
            </a:r>
            <a:r>
              <a:rPr lang="tr-TR" sz="2000" dirty="0" smtClean="0">
                <a:solidFill>
                  <a:srgbClr val="FFFF00"/>
                </a:solidFill>
                <a:latin typeface="Times New Roman" panose="02020603050405020304" pitchFamily="18" charset="0"/>
                <a:cs typeface="Times New Roman" panose="02020603050405020304" pitchFamily="18" charset="0"/>
              </a:rPr>
              <a:t> </a:t>
            </a:r>
            <a:r>
              <a:rPr lang="tr-TR" sz="2000" dirty="0" err="1" smtClean="0">
                <a:solidFill>
                  <a:srgbClr val="FFFF00"/>
                </a:solidFill>
                <a:latin typeface="Times New Roman" panose="02020603050405020304" pitchFamily="18" charset="0"/>
                <a:cs typeface="Times New Roman" panose="02020603050405020304" pitchFamily="18" charset="0"/>
              </a:rPr>
              <a:t>Archives</a:t>
            </a:r>
            <a:r>
              <a:rPr lang="tr-TR" sz="2000" dirty="0" smtClean="0">
                <a:solidFill>
                  <a:srgbClr val="FFFF00"/>
                </a:solidFill>
                <a:latin typeface="Times New Roman" panose="02020603050405020304" pitchFamily="18" charset="0"/>
                <a:cs typeface="Times New Roman" panose="02020603050405020304" pitchFamily="18" charset="0"/>
              </a:rPr>
              <a:t> </a:t>
            </a:r>
            <a:r>
              <a:rPr lang="tr-TR" sz="2000" dirty="0" err="1" smtClean="0">
                <a:solidFill>
                  <a:srgbClr val="FFFF00"/>
                </a:solidFill>
                <a:latin typeface="Times New Roman" panose="02020603050405020304" pitchFamily="18" charset="0"/>
                <a:cs typeface="Times New Roman" panose="02020603050405020304" pitchFamily="18" charset="0"/>
              </a:rPr>
              <a:t>etc</a:t>
            </a:r>
            <a:r>
              <a:rPr lang="tr-TR" sz="2000" dirty="0" smtClean="0">
                <a:solidFill>
                  <a:srgbClr val="FFFF00"/>
                </a:solidFill>
                <a:latin typeface="Times New Roman" panose="02020603050405020304" pitchFamily="18" charset="0"/>
                <a:cs typeface="Times New Roman" panose="02020603050405020304" pitchFamily="18" charset="0"/>
              </a:rPr>
              <a:t>.) </a:t>
            </a:r>
            <a:r>
              <a:rPr lang="tr-TR" sz="2000" dirty="0" smtClean="0">
                <a:latin typeface="Times New Roman" panose="02020603050405020304" pitchFamily="18" charset="0"/>
                <a:cs typeface="Times New Roman" panose="02020603050405020304" pitchFamily="18" charset="0"/>
              </a:rPr>
              <a:t>. Türkçe yayınların çoğu Beşeri Bilimler Fakültesi kütüphanesindedir.</a:t>
            </a:r>
          </a:p>
          <a:p>
            <a:r>
              <a:rPr lang="tr-TR" sz="2000" dirty="0" smtClean="0">
                <a:latin typeface="Times New Roman" panose="02020603050405020304" pitchFamily="18" charset="0"/>
                <a:cs typeface="Times New Roman" panose="02020603050405020304" pitchFamily="18" charset="0"/>
              </a:rPr>
              <a:t>Yaklaşık 3000 başlık kütüphane otomasyon sisteminde kayıtlı değildir. Bunların sadece basılı kataloğu mevcuttur. Bu basılı kataloglar çok özeldir ; çünkü çok çeşitli kart kataloglardan ve yazım stillerinden oluşmaktadır. </a:t>
            </a:r>
          </a:p>
          <a:p>
            <a:r>
              <a:rPr lang="tr-TR" sz="2000" dirty="0" smtClean="0">
                <a:latin typeface="Times New Roman" panose="02020603050405020304" pitchFamily="18" charset="0"/>
                <a:cs typeface="Times New Roman" panose="02020603050405020304" pitchFamily="18" charset="0"/>
              </a:rPr>
              <a:t>19. yüzyıl sonları, 20. yüzyılın başlarına ait olanların çoğu tüylü kalemle yazılmış, 20. yüzyılın başlarından itibaren normal kalemler kullanılmaya başlanmış, sonrasında daktilo kullanılmıştır. Halende daktilo kullanılmaya devam etmektedir.</a:t>
            </a:r>
          </a:p>
          <a:p>
            <a:r>
              <a:rPr lang="tr-TR" sz="2000" dirty="0" smtClean="0">
                <a:latin typeface="Times New Roman" panose="02020603050405020304" pitchFamily="18" charset="0"/>
                <a:cs typeface="Times New Roman" panose="02020603050405020304" pitchFamily="18" charset="0"/>
              </a:rPr>
              <a:t>1950 ye kadar bütün disiplinlerden süreli yayınlar koleksiyona dahil edilirken, 1950 den beri tarih, felsefe, teoloji ve hukuk alanlarında dergiler alınmaktadır.</a:t>
            </a:r>
          </a:p>
          <a:p>
            <a:r>
              <a:rPr lang="tr-TR" sz="2000" dirty="0" smtClean="0">
                <a:latin typeface="Times New Roman" panose="02020603050405020304" pitchFamily="18" charset="0"/>
                <a:cs typeface="Times New Roman" panose="02020603050405020304" pitchFamily="18" charset="0"/>
              </a:rPr>
              <a:t>Süreli yayınlar renklerine göre ciltlenip, raflara konulmaktadır.</a:t>
            </a:r>
          </a:p>
          <a:p>
            <a:r>
              <a:rPr lang="tr-TR" sz="2000" dirty="0" smtClean="0">
                <a:latin typeface="Times New Roman" panose="02020603050405020304" pitchFamily="18" charset="0"/>
                <a:cs typeface="Times New Roman" panose="02020603050405020304" pitchFamily="18" charset="0"/>
              </a:rPr>
              <a:t>Süreli yayınlar 3 kattan oluşan bir depoda muhafaza edilmektedir. Depolarda güncel dergiler, günlük gazeteler ve üniversitenin kendi yayınları, eski dergiler ayrı raflarda muhafaza edilmektedir.</a:t>
            </a:r>
          </a:p>
          <a:p>
            <a:r>
              <a:rPr lang="tr-TR" sz="2000" dirty="0" smtClean="0">
                <a:latin typeface="Times New Roman" panose="02020603050405020304" pitchFamily="18" charset="0"/>
                <a:cs typeface="Times New Roman" panose="02020603050405020304" pitchFamily="18" charset="0"/>
              </a:rPr>
              <a:t>Yerden tasarruf etmek ve yayınların dış etkenlerden dolayı deforme olmasını engellemek için açılır kapanır bir raf sistemi kullanılmaktadır. </a:t>
            </a:r>
          </a:p>
          <a:p>
            <a:pPr marL="0" indent="0">
              <a:buNone/>
            </a:pPr>
            <a:endParaRPr lang="tr-TR"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155467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Resim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07"/>
            <a:ext cx="4078188" cy="6858000"/>
          </a:xfrm>
          <a:prstGeom prst="rect">
            <a:avLst/>
          </a:prstGeom>
        </p:spPr>
      </p:pic>
      <p:pic>
        <p:nvPicPr>
          <p:cNvPr id="18" name="Resim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629408" y="1455187"/>
            <a:ext cx="6858000" cy="3960440"/>
          </a:xfrm>
          <a:prstGeom prst="rect">
            <a:avLst/>
          </a:prstGeom>
        </p:spPr>
      </p:pic>
      <p:pic>
        <p:nvPicPr>
          <p:cNvPr id="19" name="Resim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8038627" y="6407"/>
            <a:ext cx="4150197" cy="6858000"/>
          </a:xfrm>
          <a:prstGeom prst="rect">
            <a:avLst/>
          </a:prstGeom>
        </p:spPr>
      </p:pic>
    </p:spTree>
    <p:extLst>
      <p:ext uri="{BB962C8B-B14F-4D97-AF65-F5344CB8AC3E}">
        <p14:creationId xmlns:p14="http://schemas.microsoft.com/office/powerpoint/2010/main" val="14211541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0"/>
            <a:ext cx="5734372" cy="6858000"/>
          </a:xfrm>
          <a:prstGeom prst="rect">
            <a:avLst/>
          </a:prstGeom>
        </p:spPr>
      </p:pic>
      <p:pic>
        <p:nvPicPr>
          <p:cNvPr id="4" name="Resi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548134" y="168813"/>
            <a:ext cx="6858000" cy="6485524"/>
          </a:xfrm>
          <a:prstGeom prst="rect">
            <a:avLst/>
          </a:prstGeom>
        </p:spPr>
      </p:pic>
    </p:spTree>
    <p:extLst>
      <p:ext uri="{BB962C8B-B14F-4D97-AF65-F5344CB8AC3E}">
        <p14:creationId xmlns:p14="http://schemas.microsoft.com/office/powerpoint/2010/main" val="1170244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çerik Yer Tutucusu 6"/>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8181975" y="1133475"/>
            <a:ext cx="4006850" cy="5053013"/>
          </a:xfrm>
        </p:spPr>
      </p:pic>
      <p:pic>
        <p:nvPicPr>
          <p:cNvPr id="8" name="İçerik Yer Tutucusu 7"/>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8159750" y="0"/>
            <a:ext cx="4029075" cy="6857999"/>
          </a:xfrm>
        </p:spPr>
      </p:pic>
      <p:pic>
        <p:nvPicPr>
          <p:cNvPr id="9" name="Resim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150196" cy="6858000"/>
          </a:xfrm>
          <a:prstGeom prst="rect">
            <a:avLst/>
          </a:prstGeom>
        </p:spPr>
      </p:pic>
      <p:pic>
        <p:nvPicPr>
          <p:cNvPr id="2" name="Resim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0196" y="0"/>
            <a:ext cx="4009554" cy="6832542"/>
          </a:xfrm>
          <a:prstGeom prst="rect">
            <a:avLst/>
          </a:prstGeom>
        </p:spPr>
      </p:pic>
    </p:spTree>
    <p:extLst>
      <p:ext uri="{BB962C8B-B14F-4D97-AF65-F5344CB8AC3E}">
        <p14:creationId xmlns:p14="http://schemas.microsoft.com/office/powerpoint/2010/main" val="39248056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OJS</a:t>
            </a:r>
            <a:endParaRPr lang="tr-TR" dirty="0">
              <a:latin typeface="Times New Roman" panose="02020603050405020304" pitchFamily="18" charset="0"/>
              <a:cs typeface="Times New Roman" panose="02020603050405020304" pitchFamily="18" charset="0"/>
            </a:endParaRPr>
          </a:p>
        </p:txBody>
      </p:sp>
      <p:sp>
        <p:nvSpPr>
          <p:cNvPr id="5" name="İçerik Yer Tutucusu 4"/>
          <p:cNvSpPr>
            <a:spLocks noGrp="1"/>
          </p:cNvSpPr>
          <p:nvPr>
            <p:ph idx="1"/>
          </p:nvPr>
        </p:nvSpPr>
        <p:spPr/>
        <p:txBody>
          <a:bodyPr>
            <a:normAutofit/>
          </a:bodyPr>
          <a:lstStyle/>
          <a:p>
            <a:r>
              <a:rPr lang="tr-TR" sz="1800" dirty="0" smtClean="0">
                <a:solidFill>
                  <a:srgbClr val="FFFF00"/>
                </a:solidFill>
                <a:latin typeface="Times New Roman" panose="02020603050405020304" pitchFamily="18" charset="0"/>
                <a:cs typeface="Times New Roman" panose="02020603050405020304" pitchFamily="18" charset="0"/>
              </a:rPr>
              <a:t>OJS </a:t>
            </a:r>
            <a:r>
              <a:rPr lang="tr-TR" sz="1800" dirty="0">
                <a:solidFill>
                  <a:srgbClr val="FFFF00"/>
                </a:solidFill>
                <a:latin typeface="Times New Roman" panose="02020603050405020304" pitchFamily="18" charset="0"/>
                <a:cs typeface="Times New Roman" panose="02020603050405020304" pitchFamily="18" charset="0"/>
              </a:rPr>
              <a:t>(</a:t>
            </a:r>
            <a:r>
              <a:rPr lang="tr-TR" sz="1800" dirty="0" err="1">
                <a:solidFill>
                  <a:srgbClr val="FFFF00"/>
                </a:solidFill>
                <a:latin typeface="Times New Roman" panose="02020603050405020304" pitchFamily="18" charset="0"/>
                <a:cs typeface="Times New Roman" panose="02020603050405020304" pitchFamily="18" charset="0"/>
              </a:rPr>
              <a:t>Journal</a:t>
            </a:r>
            <a:r>
              <a:rPr lang="tr-TR" sz="1800" dirty="0">
                <a:solidFill>
                  <a:srgbClr val="FFFF00"/>
                </a:solidFill>
                <a:latin typeface="Times New Roman" panose="02020603050405020304" pitchFamily="18" charset="0"/>
                <a:cs typeface="Times New Roman" panose="02020603050405020304" pitchFamily="18" charset="0"/>
              </a:rPr>
              <a:t> Management </a:t>
            </a:r>
            <a:r>
              <a:rPr lang="tr-TR" sz="1800" dirty="0" err="1">
                <a:solidFill>
                  <a:srgbClr val="FFFF00"/>
                </a:solidFill>
                <a:latin typeface="Times New Roman" panose="02020603050405020304" pitchFamily="18" charset="0"/>
                <a:cs typeface="Times New Roman" panose="02020603050405020304" pitchFamily="18" charset="0"/>
              </a:rPr>
              <a:t>System</a:t>
            </a:r>
            <a:r>
              <a:rPr lang="tr-TR" sz="1800" dirty="0">
                <a:solidFill>
                  <a:srgbClr val="FFFF00"/>
                </a:solidFill>
                <a:latin typeface="Times New Roman" panose="02020603050405020304" pitchFamily="18" charset="0"/>
                <a:cs typeface="Times New Roman" panose="02020603050405020304" pitchFamily="18" charset="0"/>
              </a:rPr>
              <a:t>) </a:t>
            </a:r>
            <a:r>
              <a:rPr lang="tr-TR" sz="1800" dirty="0">
                <a:latin typeface="Times New Roman" panose="02020603050405020304" pitchFamily="18" charset="0"/>
                <a:cs typeface="Times New Roman" panose="02020603050405020304" pitchFamily="18" charset="0"/>
              </a:rPr>
              <a:t>sayesinde açık erişim ile tüm dergilere erişim sağlanmaktadır. </a:t>
            </a:r>
          </a:p>
          <a:p>
            <a:r>
              <a:rPr lang="tr-TR" sz="1800" dirty="0">
                <a:latin typeface="Times New Roman" panose="02020603050405020304" pitchFamily="18" charset="0"/>
                <a:cs typeface="Times New Roman" panose="02020603050405020304" pitchFamily="18" charset="0"/>
              </a:rPr>
              <a:t>Her belge bu sistem üzerinden bir DOI numarası alır ve birçok uluslararası veri tabanı servis sağlayıcısının arama motorunda yayınların görünür olmasını ve hatta kullanılabilmesini sağlayan DOAJ (Açık Erişim Dergisi Rehberi) 'ne dahil edilebilir.</a:t>
            </a:r>
          </a:p>
          <a:p>
            <a:r>
              <a:rPr lang="tr-TR" sz="1800" dirty="0">
                <a:latin typeface="Times New Roman" panose="02020603050405020304" pitchFamily="18" charset="0"/>
                <a:cs typeface="Times New Roman" panose="02020603050405020304" pitchFamily="18" charset="0"/>
              </a:rPr>
              <a:t>Düzenli yayın (yılda en az bir kez), ISSN numarası, konu başlıklarını içermesi ve her makale için özet içermesi dergilerin bu sistemde yayınlanmasının temel şartlarıdır.</a:t>
            </a:r>
          </a:p>
          <a:p>
            <a:r>
              <a:rPr lang="tr-TR" sz="1800" dirty="0">
                <a:latin typeface="Times New Roman" panose="02020603050405020304" pitchFamily="18" charset="0"/>
                <a:cs typeface="Times New Roman" panose="02020603050405020304" pitchFamily="18" charset="0"/>
              </a:rPr>
              <a:t>Sistem ücretsizdir, dergilerin eski sayılarının da yayımlanabilmesine imkan tanır.</a:t>
            </a:r>
          </a:p>
          <a:p>
            <a:endParaRPr lang="tr-TR" sz="1800" dirty="0"/>
          </a:p>
        </p:txBody>
      </p:sp>
    </p:spTree>
    <p:extLst>
      <p:ext uri="{BB962C8B-B14F-4D97-AF65-F5344CB8AC3E}">
        <p14:creationId xmlns:p14="http://schemas.microsoft.com/office/powerpoint/2010/main" val="3375948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cxnSp>
        <p:nvCxnSpPr>
          <p:cNvPr id="6" name="Düz Ok Bağlayıcısı 5"/>
          <p:cNvCxnSpPr/>
          <p:nvPr/>
        </p:nvCxnSpPr>
        <p:spPr>
          <a:xfrm>
            <a:off x="1845940" y="2780928"/>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7193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Veri Tabanları ve E-Kaynaklar</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a:xfrm>
            <a:off x="981844" y="1628800"/>
            <a:ext cx="8944211" cy="4195481"/>
          </a:xfrm>
        </p:spPr>
        <p:txBody>
          <a:bodyPr>
            <a:normAutofit/>
          </a:bodyPr>
          <a:lstStyle/>
          <a:p>
            <a:r>
              <a:rPr lang="tr-TR" sz="1800" dirty="0" err="1">
                <a:latin typeface="Times New Roman" panose="02020603050405020304" pitchFamily="18" charset="0"/>
                <a:cs typeface="Times New Roman" panose="02020603050405020304" pitchFamily="18" charset="0"/>
              </a:rPr>
              <a:t>Academic</a:t>
            </a:r>
            <a:r>
              <a:rPr lang="tr-TR" sz="1800" dirty="0">
                <a:latin typeface="Times New Roman" panose="02020603050405020304" pitchFamily="18" charset="0"/>
                <a:cs typeface="Times New Roman" panose="02020603050405020304" pitchFamily="18" charset="0"/>
              </a:rPr>
              <a:t> </a:t>
            </a:r>
            <a:r>
              <a:rPr lang="tr-TR" sz="1800" dirty="0" err="1">
                <a:latin typeface="Times New Roman" panose="02020603050405020304" pitchFamily="18" charset="0"/>
                <a:cs typeface="Times New Roman" panose="02020603050405020304" pitchFamily="18" charset="0"/>
              </a:rPr>
              <a:t>Search</a:t>
            </a:r>
            <a:r>
              <a:rPr lang="tr-TR" sz="1800" dirty="0">
                <a:latin typeface="Times New Roman" panose="02020603050405020304" pitchFamily="18" charset="0"/>
                <a:cs typeface="Times New Roman" panose="02020603050405020304" pitchFamily="18" charset="0"/>
              </a:rPr>
              <a:t> </a:t>
            </a:r>
            <a:r>
              <a:rPr lang="tr-TR" sz="1800" dirty="0" smtClean="0">
                <a:latin typeface="Times New Roman" panose="02020603050405020304" pitchFamily="18" charset="0"/>
                <a:cs typeface="Times New Roman" panose="02020603050405020304" pitchFamily="18" charset="0"/>
              </a:rPr>
              <a:t>Complete</a:t>
            </a:r>
            <a:r>
              <a:rPr lang="tr-TR" sz="1800" dirty="0">
                <a:latin typeface="Times New Roman" panose="02020603050405020304" pitchFamily="18" charset="0"/>
                <a:cs typeface="Times New Roman" panose="02020603050405020304" pitchFamily="18" charset="0"/>
              </a:rPr>
              <a:t>, ACM </a:t>
            </a:r>
            <a:r>
              <a:rPr lang="tr-TR" sz="1800" dirty="0" err="1">
                <a:latin typeface="Times New Roman" panose="02020603050405020304" pitchFamily="18" charset="0"/>
                <a:cs typeface="Times New Roman" panose="02020603050405020304" pitchFamily="18" charset="0"/>
              </a:rPr>
              <a:t>Digital</a:t>
            </a:r>
            <a:r>
              <a:rPr lang="tr-TR" sz="1800" dirty="0">
                <a:latin typeface="Times New Roman" panose="02020603050405020304" pitchFamily="18" charset="0"/>
                <a:cs typeface="Times New Roman" panose="02020603050405020304" pitchFamily="18" charset="0"/>
              </a:rPr>
              <a:t> </a:t>
            </a:r>
            <a:r>
              <a:rPr lang="tr-TR" sz="1800" dirty="0" smtClean="0">
                <a:latin typeface="Times New Roman" panose="02020603050405020304" pitchFamily="18" charset="0"/>
                <a:cs typeface="Times New Roman" panose="02020603050405020304" pitchFamily="18" charset="0"/>
              </a:rPr>
              <a:t>Library, </a:t>
            </a:r>
            <a:r>
              <a:rPr lang="tr-TR" sz="1800" dirty="0" err="1" smtClean="0">
                <a:latin typeface="Times New Roman" panose="02020603050405020304" pitchFamily="18" charset="0"/>
                <a:cs typeface="Times New Roman" panose="02020603050405020304" pitchFamily="18" charset="0"/>
              </a:rPr>
              <a:t>American</a:t>
            </a:r>
            <a:r>
              <a:rPr lang="tr-TR" sz="1800" dirty="0" smtClean="0">
                <a:latin typeface="Times New Roman" panose="02020603050405020304" pitchFamily="18" charset="0"/>
                <a:cs typeface="Times New Roman" panose="02020603050405020304" pitchFamily="18" charset="0"/>
              </a:rPr>
              <a:t> </a:t>
            </a:r>
            <a:r>
              <a:rPr lang="tr-TR" sz="1800" dirty="0" err="1">
                <a:latin typeface="Times New Roman" panose="02020603050405020304" pitchFamily="18" charset="0"/>
                <a:cs typeface="Times New Roman" panose="02020603050405020304" pitchFamily="18" charset="0"/>
              </a:rPr>
              <a:t>Doctoral</a:t>
            </a:r>
            <a:r>
              <a:rPr lang="tr-TR" sz="1800" dirty="0">
                <a:latin typeface="Times New Roman" panose="02020603050405020304" pitchFamily="18" charset="0"/>
                <a:cs typeface="Times New Roman" panose="02020603050405020304" pitchFamily="18" charset="0"/>
              </a:rPr>
              <a:t> </a:t>
            </a:r>
            <a:r>
              <a:rPr lang="tr-TR" sz="1800" dirty="0" err="1">
                <a:latin typeface="Times New Roman" panose="02020603050405020304" pitchFamily="18" charset="0"/>
                <a:cs typeface="Times New Roman" panose="02020603050405020304" pitchFamily="18" charset="0"/>
              </a:rPr>
              <a:t>Dissertations</a:t>
            </a:r>
            <a:r>
              <a:rPr lang="tr-TR" sz="1800" dirty="0">
                <a:latin typeface="Times New Roman" panose="02020603050405020304" pitchFamily="18" charset="0"/>
                <a:cs typeface="Times New Roman" panose="02020603050405020304" pitchFamily="18" charset="0"/>
              </a:rPr>
              <a:t>, 1933 </a:t>
            </a:r>
            <a:r>
              <a:rPr lang="tr-TR" sz="1800" dirty="0" smtClean="0">
                <a:latin typeface="Times New Roman" panose="02020603050405020304" pitchFamily="18" charset="0"/>
                <a:cs typeface="Times New Roman" panose="02020603050405020304" pitchFamily="18" charset="0"/>
              </a:rPr>
              <a:t>– 1955, </a:t>
            </a:r>
            <a:r>
              <a:rPr lang="en-US" sz="1800" dirty="0">
                <a:latin typeface="Times New Roman" panose="02020603050405020304" pitchFamily="18" charset="0"/>
                <a:cs typeface="Times New Roman" panose="02020603050405020304" pitchFamily="18" charset="0"/>
              </a:rPr>
              <a:t>Cambridge University Press Journals (Full Collection</a:t>
            </a:r>
            <a:r>
              <a:rPr lang="en-US" sz="1800" dirty="0" smtClean="0">
                <a:latin typeface="Times New Roman" panose="02020603050405020304" pitchFamily="18" charset="0"/>
                <a:cs typeface="Times New Roman" panose="02020603050405020304" pitchFamily="18" charset="0"/>
              </a:rPr>
              <a:t>)</a:t>
            </a:r>
            <a:r>
              <a:rPr lang="tr-TR" sz="1800" dirty="0">
                <a:latin typeface="Times New Roman" panose="02020603050405020304" pitchFamily="18" charset="0"/>
                <a:cs typeface="Times New Roman" panose="02020603050405020304" pitchFamily="18" charset="0"/>
              </a:rPr>
              <a:t>, De </a:t>
            </a:r>
            <a:r>
              <a:rPr lang="tr-TR" sz="1800" dirty="0" err="1">
                <a:latin typeface="Times New Roman" panose="02020603050405020304" pitchFamily="18" charset="0"/>
                <a:cs typeface="Times New Roman" panose="02020603050405020304" pitchFamily="18" charset="0"/>
              </a:rPr>
              <a:t>Gruyter</a:t>
            </a:r>
            <a:r>
              <a:rPr lang="tr-TR" sz="1800" dirty="0">
                <a:latin typeface="Times New Roman" panose="02020603050405020304" pitchFamily="18" charset="0"/>
                <a:cs typeface="Times New Roman" panose="02020603050405020304" pitchFamily="18" charset="0"/>
              </a:rPr>
              <a:t> </a:t>
            </a:r>
            <a:r>
              <a:rPr lang="tr-TR" sz="1800" dirty="0" err="1" smtClean="0">
                <a:latin typeface="Times New Roman" panose="02020603050405020304" pitchFamily="18" charset="0"/>
                <a:cs typeface="Times New Roman" panose="02020603050405020304" pitchFamily="18" charset="0"/>
              </a:rPr>
              <a:t>Journals</a:t>
            </a:r>
            <a:r>
              <a:rPr lang="tr-TR" sz="1800" dirty="0">
                <a:latin typeface="Times New Roman" panose="02020603050405020304" pitchFamily="18" charset="0"/>
                <a:cs typeface="Times New Roman" panose="02020603050405020304" pitchFamily="18" charset="0"/>
              </a:rPr>
              <a:t>, </a:t>
            </a:r>
            <a:r>
              <a:rPr lang="tr-TR" sz="1800" dirty="0" err="1" smtClean="0">
                <a:latin typeface="Times New Roman" panose="02020603050405020304" pitchFamily="18" charset="0"/>
                <a:cs typeface="Times New Roman" panose="02020603050405020304" pitchFamily="18" charset="0"/>
              </a:rPr>
              <a:t>InCites</a:t>
            </a:r>
            <a:r>
              <a:rPr lang="tr-TR" sz="1800" dirty="0" smtClean="0">
                <a:latin typeface="Times New Roman" panose="02020603050405020304" pitchFamily="18" charset="0"/>
                <a:cs typeface="Times New Roman" panose="02020603050405020304" pitchFamily="18" charset="0"/>
              </a:rPr>
              <a:t>, </a:t>
            </a:r>
            <a:r>
              <a:rPr lang="hu-HU" sz="1800" dirty="0">
                <a:latin typeface="Times New Roman" panose="02020603050405020304" pitchFamily="18" charset="0"/>
                <a:cs typeface="Times New Roman" panose="02020603050405020304" pitchFamily="18" charset="0"/>
              </a:rPr>
              <a:t>Magyar Elektronikus Referenciaművek </a:t>
            </a:r>
            <a:r>
              <a:rPr lang="hu-HU" sz="1800" dirty="0" smtClean="0">
                <a:latin typeface="Times New Roman" panose="02020603050405020304" pitchFamily="18" charset="0"/>
                <a:cs typeface="Times New Roman" panose="02020603050405020304" pitchFamily="18" charset="0"/>
              </a:rPr>
              <a:t>Szolgáltatás</a:t>
            </a:r>
            <a:r>
              <a:rPr lang="tr-TR" sz="1800" dirty="0" smtClean="0">
                <a:latin typeface="Times New Roman" panose="02020603050405020304" pitchFamily="18" charset="0"/>
                <a:cs typeface="Times New Roman" panose="02020603050405020304" pitchFamily="18" charset="0"/>
              </a:rPr>
              <a:t>, </a:t>
            </a:r>
            <a:r>
              <a:rPr lang="en-US" sz="1800" dirty="0">
                <a:solidFill>
                  <a:srgbClr val="FFFF00"/>
                </a:solidFill>
                <a:latin typeface="Times New Roman" panose="02020603050405020304" pitchFamily="18" charset="0"/>
                <a:cs typeface="Times New Roman" panose="02020603050405020304" pitchFamily="18" charset="0"/>
              </a:rPr>
              <a:t>LISA (Library and Information Science Abstracts</a:t>
            </a:r>
            <a:r>
              <a:rPr lang="en-US" sz="1800" dirty="0" smtClean="0">
                <a:solidFill>
                  <a:srgbClr val="FFFF00"/>
                </a:solidFill>
                <a:latin typeface="Times New Roman" panose="02020603050405020304" pitchFamily="18" charset="0"/>
                <a:cs typeface="Times New Roman" panose="02020603050405020304" pitchFamily="18" charset="0"/>
              </a:rPr>
              <a:t>)</a:t>
            </a:r>
            <a:r>
              <a:rPr lang="tr-TR" sz="1800" dirty="0">
                <a:latin typeface="Times New Roman" panose="02020603050405020304" pitchFamily="18" charset="0"/>
                <a:cs typeface="Times New Roman" panose="02020603050405020304" pitchFamily="18" charset="0"/>
              </a:rPr>
              <a:t>, </a:t>
            </a:r>
            <a:r>
              <a:rPr lang="tr-TR" sz="1800" dirty="0" err="1" smtClean="0">
                <a:latin typeface="Times New Roman" panose="02020603050405020304" pitchFamily="18" charset="0"/>
                <a:cs typeface="Times New Roman" panose="02020603050405020304" pitchFamily="18" charset="0"/>
              </a:rPr>
              <a:t>Scopus</a:t>
            </a:r>
            <a:r>
              <a:rPr lang="tr-TR" sz="1800" dirty="0">
                <a:latin typeface="Times New Roman" panose="02020603050405020304" pitchFamily="18" charset="0"/>
                <a:cs typeface="Times New Roman" panose="02020603050405020304" pitchFamily="18" charset="0"/>
              </a:rPr>
              <a:t>, Taylor &amp; Francis </a:t>
            </a:r>
            <a:r>
              <a:rPr lang="tr-TR" sz="1800" dirty="0" smtClean="0">
                <a:latin typeface="Times New Roman" panose="02020603050405020304" pitchFamily="18" charset="0"/>
                <a:cs typeface="Times New Roman" panose="02020603050405020304" pitchFamily="18" charset="0"/>
              </a:rPr>
              <a:t>Online</a:t>
            </a:r>
            <a:r>
              <a:rPr lang="tr-TR" sz="1800" dirty="0">
                <a:latin typeface="Times New Roman" panose="02020603050405020304" pitchFamily="18" charset="0"/>
                <a:cs typeface="Times New Roman" panose="02020603050405020304" pitchFamily="18" charset="0"/>
              </a:rPr>
              <a:t>, </a:t>
            </a:r>
            <a:r>
              <a:rPr lang="tr-TR" sz="1800" dirty="0" err="1">
                <a:latin typeface="Times New Roman" panose="02020603050405020304" pitchFamily="18" charset="0"/>
                <a:cs typeface="Times New Roman" panose="02020603050405020304" pitchFamily="18" charset="0"/>
              </a:rPr>
              <a:t>Wiley</a:t>
            </a:r>
            <a:r>
              <a:rPr lang="tr-TR" sz="1800" dirty="0">
                <a:latin typeface="Times New Roman" panose="02020603050405020304" pitchFamily="18" charset="0"/>
                <a:cs typeface="Times New Roman" panose="02020603050405020304" pitchFamily="18" charset="0"/>
              </a:rPr>
              <a:t> Online </a:t>
            </a:r>
            <a:r>
              <a:rPr lang="tr-TR" sz="1800" dirty="0" smtClean="0">
                <a:latin typeface="Times New Roman" panose="02020603050405020304" pitchFamily="18" charset="0"/>
                <a:cs typeface="Times New Roman" panose="02020603050405020304" pitchFamily="18" charset="0"/>
              </a:rPr>
              <a:t>Library… gibi 41 adet veri tabanına üyeliği bulunuyor.</a:t>
            </a:r>
          </a:p>
          <a:p>
            <a:r>
              <a:rPr lang="tr-TR" sz="1800" dirty="0" smtClean="0">
                <a:latin typeface="Times New Roman" panose="02020603050405020304" pitchFamily="18" charset="0"/>
                <a:cs typeface="Times New Roman" panose="02020603050405020304" pitchFamily="18" charset="0"/>
              </a:rPr>
              <a:t>Üniversite </a:t>
            </a:r>
            <a:r>
              <a:rPr lang="tr-TR" sz="1800" dirty="0">
                <a:latin typeface="Times New Roman" panose="02020603050405020304" pitchFamily="18" charset="0"/>
                <a:cs typeface="Times New Roman" panose="02020603050405020304" pitchFamily="18" charset="0"/>
              </a:rPr>
              <a:t>Kütüphanesinde şu anda Gale ve </a:t>
            </a:r>
            <a:r>
              <a:rPr lang="tr-TR" sz="1800" dirty="0" err="1" smtClean="0">
                <a:latin typeface="Times New Roman" panose="02020603050405020304" pitchFamily="18" charset="0"/>
                <a:cs typeface="Times New Roman" panose="02020603050405020304" pitchFamily="18" charset="0"/>
              </a:rPr>
              <a:t>Wiley</a:t>
            </a:r>
            <a:r>
              <a:rPr lang="tr-TR" sz="1800" dirty="0" smtClean="0">
                <a:latin typeface="Times New Roman" panose="02020603050405020304" pitchFamily="18" charset="0"/>
                <a:cs typeface="Times New Roman" panose="02020603050405020304" pitchFamily="18" charset="0"/>
              </a:rPr>
              <a:t> - </a:t>
            </a:r>
            <a:r>
              <a:rPr lang="tr-TR" sz="1800" dirty="0" err="1" smtClean="0">
                <a:latin typeface="Times New Roman" panose="02020603050405020304" pitchFamily="18" charset="0"/>
                <a:cs typeface="Times New Roman" panose="02020603050405020304" pitchFamily="18" charset="0"/>
              </a:rPr>
              <a:t>Blackwell'den</a:t>
            </a:r>
            <a:r>
              <a:rPr lang="tr-TR" sz="1800" dirty="0" smtClean="0">
                <a:latin typeface="Times New Roman" panose="02020603050405020304" pitchFamily="18" charset="0"/>
                <a:cs typeface="Times New Roman" panose="02020603050405020304" pitchFamily="18" charset="0"/>
              </a:rPr>
              <a:t> </a:t>
            </a:r>
            <a:r>
              <a:rPr lang="tr-TR" sz="1800" dirty="0">
                <a:latin typeface="Times New Roman" panose="02020603050405020304" pitchFamily="18" charset="0"/>
                <a:cs typeface="Times New Roman" panose="02020603050405020304" pitchFamily="18" charset="0"/>
              </a:rPr>
              <a:t>gelen ansiklopedi, sözlük, el kitapları ve </a:t>
            </a:r>
            <a:r>
              <a:rPr lang="tr-TR" sz="1800" dirty="0" err="1" smtClean="0">
                <a:latin typeface="Times New Roman" panose="02020603050405020304" pitchFamily="18" charset="0"/>
                <a:cs typeface="Times New Roman" panose="02020603050405020304" pitchFamily="18" charset="0"/>
              </a:rPr>
              <a:t>monograflar</a:t>
            </a:r>
            <a:r>
              <a:rPr lang="tr-TR" sz="1800" dirty="0" smtClean="0">
                <a:latin typeface="Times New Roman" panose="02020603050405020304" pitchFamily="18" charset="0"/>
                <a:cs typeface="Times New Roman" panose="02020603050405020304" pitchFamily="18" charset="0"/>
              </a:rPr>
              <a:t> </a:t>
            </a:r>
            <a:r>
              <a:rPr lang="tr-TR" sz="1800" dirty="0">
                <a:latin typeface="Times New Roman" panose="02020603050405020304" pitchFamily="18" charset="0"/>
                <a:cs typeface="Times New Roman" panose="02020603050405020304" pitchFamily="18" charset="0"/>
              </a:rPr>
              <a:t>olmak üzere toplam 157 elektronik kitap bulunmaktadır (229 cilt</a:t>
            </a:r>
            <a:r>
              <a:rPr lang="tr-TR" sz="1800" dirty="0" smtClean="0">
                <a:latin typeface="Times New Roman" panose="02020603050405020304" pitchFamily="18" charset="0"/>
                <a:cs typeface="Times New Roman" panose="02020603050405020304" pitchFamily="18" charset="0"/>
              </a:rPr>
              <a:t>).</a:t>
            </a:r>
          </a:p>
          <a:p>
            <a:r>
              <a:rPr lang="tr-TR" sz="1800" dirty="0" smtClean="0">
                <a:latin typeface="Times New Roman" panose="02020603050405020304" pitchFamily="18" charset="0"/>
                <a:cs typeface="Times New Roman" panose="02020603050405020304" pitchFamily="18" charset="0"/>
              </a:rPr>
              <a:t>Veri tabanları , e-kaynaklar ve süreli yayınların çevrimiçi kataloğuna uzaktan erişim ile </a:t>
            </a:r>
            <a:r>
              <a:rPr lang="tr-TR" sz="1800" dirty="0">
                <a:latin typeface="Times New Roman" panose="02020603050405020304" pitchFamily="18" charset="0"/>
                <a:cs typeface="Times New Roman" panose="02020603050405020304" pitchFamily="18" charset="0"/>
              </a:rPr>
              <a:t>kampüs dışından erişim için </a:t>
            </a:r>
            <a:r>
              <a:rPr lang="tr-TR" sz="1800" dirty="0">
                <a:solidFill>
                  <a:srgbClr val="FFFF00"/>
                </a:solidFill>
                <a:latin typeface="Times New Roman" panose="02020603050405020304" pitchFamily="18" charset="0"/>
                <a:cs typeface="Times New Roman" panose="02020603050405020304" pitchFamily="18" charset="0"/>
              </a:rPr>
              <a:t>NEPTÜN</a:t>
            </a:r>
            <a:r>
              <a:rPr lang="tr-TR" sz="1800" dirty="0">
                <a:latin typeface="Times New Roman" panose="02020603050405020304" pitchFamily="18" charset="0"/>
                <a:cs typeface="Times New Roman" panose="02020603050405020304" pitchFamily="18" charset="0"/>
              </a:rPr>
              <a:t> </a:t>
            </a:r>
            <a:r>
              <a:rPr lang="tr-TR" sz="1800" dirty="0" smtClean="0">
                <a:latin typeface="Times New Roman" panose="02020603050405020304" pitchFamily="18" charset="0"/>
                <a:cs typeface="Times New Roman" panose="02020603050405020304" pitchFamily="18" charset="0"/>
              </a:rPr>
              <a:t>tanımlayıcısı </a:t>
            </a:r>
            <a:r>
              <a:rPr lang="tr-TR" sz="1800" dirty="0">
                <a:latin typeface="Times New Roman" panose="02020603050405020304" pitchFamily="18" charset="0"/>
                <a:cs typeface="Times New Roman" panose="02020603050405020304" pitchFamily="18" charset="0"/>
              </a:rPr>
              <a:t>(NEPTUN kodu ve şifresi) kullanarak oluşturulabilen bir </a:t>
            </a:r>
            <a:r>
              <a:rPr lang="tr-TR" sz="1800" dirty="0" smtClean="0">
                <a:latin typeface="Times New Roman" panose="02020603050405020304" pitchFamily="18" charset="0"/>
                <a:cs typeface="Times New Roman" panose="02020603050405020304" pitchFamily="18" charset="0"/>
              </a:rPr>
              <a:t> </a:t>
            </a:r>
            <a:r>
              <a:rPr lang="tr-TR" sz="1800" dirty="0">
                <a:latin typeface="Times New Roman" panose="02020603050405020304" pitchFamily="18" charset="0"/>
                <a:cs typeface="Times New Roman" panose="02020603050405020304" pitchFamily="18" charset="0"/>
              </a:rPr>
              <a:t>tanımlayıcıya </a:t>
            </a:r>
            <a:r>
              <a:rPr lang="tr-TR" sz="1800" dirty="0" smtClean="0">
                <a:latin typeface="Times New Roman" panose="02020603050405020304" pitchFamily="18" charset="0"/>
                <a:cs typeface="Times New Roman" panose="02020603050405020304" pitchFamily="18" charset="0"/>
              </a:rPr>
              <a:t>ihtiyaç vardır. </a:t>
            </a:r>
          </a:p>
        </p:txBody>
      </p:sp>
    </p:spTree>
    <p:extLst>
      <p:ext uri="{BB962C8B-B14F-4D97-AF65-F5344CB8AC3E}">
        <p14:creationId xmlns:p14="http://schemas.microsoft.com/office/powerpoint/2010/main" val="41744908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cxnSp>
        <p:nvCxnSpPr>
          <p:cNvPr id="6" name="Düz Ok Bağlayıcısı 5"/>
          <p:cNvCxnSpPr/>
          <p:nvPr/>
        </p:nvCxnSpPr>
        <p:spPr>
          <a:xfrm>
            <a:off x="333772" y="1340768"/>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7916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p>
            <a:pPr rtl="0"/>
            <a:r>
              <a:rPr lang="tr-TR" dirty="0" smtClean="0">
                <a:latin typeface="Times New Roman" panose="02020603050405020304" pitchFamily="18" charset="0"/>
                <a:cs typeface="Times New Roman" panose="02020603050405020304" pitchFamily="18" charset="0"/>
              </a:rPr>
              <a:t>Kütüphane Tarihçesi</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rtlCol="0">
            <a:normAutofit/>
          </a:bodyPr>
          <a:lstStyle/>
          <a:p>
            <a:pPr>
              <a:lnSpc>
                <a:spcPct val="100000"/>
              </a:lnSpc>
            </a:pPr>
            <a:r>
              <a:rPr lang="tr-TR" sz="1800" dirty="0" smtClean="0">
                <a:latin typeface="Times New Roman" panose="02020603050405020304" pitchFamily="18" charset="0"/>
                <a:ea typeface="Calibri" panose="020F0502020204030204" pitchFamily="34" charset="0"/>
                <a:cs typeface="Times New Roman" panose="02020603050405020304" pitchFamily="18" charset="0"/>
              </a:rPr>
              <a:t>Kütüphane </a:t>
            </a:r>
            <a:r>
              <a:rPr lang="tr-TR" sz="1800" dirty="0">
                <a:latin typeface="Times New Roman" panose="02020603050405020304" pitchFamily="18" charset="0"/>
                <a:ea typeface="Calibri" panose="020F0502020204030204" pitchFamily="34" charset="0"/>
                <a:cs typeface="Times New Roman" panose="02020603050405020304" pitchFamily="18" charset="0"/>
              </a:rPr>
              <a:t>Cizvit emriyle 1561 yılında </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Estergon’ da kuruldu.</a:t>
            </a:r>
          </a:p>
          <a:p>
            <a:pPr>
              <a:lnSpc>
                <a:spcPct val="100000"/>
              </a:lnSpc>
            </a:pPr>
            <a:r>
              <a:rPr lang="tr-TR" sz="1800" dirty="0" smtClean="0">
                <a:latin typeface="Times New Roman" panose="02020603050405020304" pitchFamily="18" charset="0"/>
                <a:ea typeface="Calibri" panose="020F0502020204030204" pitchFamily="34" charset="0"/>
                <a:cs typeface="Times New Roman" panose="02020603050405020304" pitchFamily="18" charset="0"/>
              </a:rPr>
              <a:t>1635 te üniversite kütüphanesi olarak hizmet vermeye başladı.</a:t>
            </a:r>
          </a:p>
          <a:p>
            <a:pPr>
              <a:lnSpc>
                <a:spcPct val="100000"/>
              </a:lnSpc>
            </a:pPr>
            <a:r>
              <a:rPr lang="tr-TR" sz="1800" dirty="0" smtClean="0">
                <a:latin typeface="Times New Roman" panose="02020603050405020304" pitchFamily="18" charset="0"/>
                <a:ea typeface="Calibri" panose="020F0502020204030204" pitchFamily="34" charset="0"/>
                <a:cs typeface="Times New Roman" panose="02020603050405020304" pitchFamily="18" charset="0"/>
              </a:rPr>
              <a:t>1777'de Buda‘ya taşınan kütüphane, </a:t>
            </a:r>
            <a:r>
              <a:rPr lang="tr-TR" sz="1800" dirty="0">
                <a:latin typeface="Times New Roman" panose="02020603050405020304" pitchFamily="18" charset="0"/>
                <a:ea typeface="Calibri" panose="020F0502020204030204" pitchFamily="34" charset="0"/>
                <a:cs typeface="Times New Roman" panose="02020603050405020304" pitchFamily="18" charset="0"/>
              </a:rPr>
              <a:t>1784'te </a:t>
            </a:r>
            <a:r>
              <a:rPr lang="tr-TR" sz="1800" dirty="0" err="1" smtClean="0">
                <a:latin typeface="Times New Roman" panose="02020603050405020304" pitchFamily="18" charset="0"/>
                <a:ea typeface="Calibri" panose="020F0502020204030204" pitchFamily="34" charset="0"/>
                <a:cs typeface="Times New Roman" panose="02020603050405020304" pitchFamily="18" charset="0"/>
              </a:rPr>
              <a:t>Pest‘e</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 </a:t>
            </a:r>
            <a:r>
              <a:rPr lang="tr-TR" sz="1800" dirty="0">
                <a:latin typeface="Times New Roman" panose="02020603050405020304" pitchFamily="18" charset="0"/>
                <a:ea typeface="Calibri" panose="020F0502020204030204" pitchFamily="34" charset="0"/>
                <a:cs typeface="Times New Roman" panose="02020603050405020304" pitchFamily="18" charset="0"/>
              </a:rPr>
              <a:t>taşındı. Kütüphanenin yeni binası </a:t>
            </a:r>
            <a:r>
              <a:rPr lang="tr-TR" sz="1800" dirty="0" err="1">
                <a:latin typeface="Times New Roman" panose="02020603050405020304" pitchFamily="18" charset="0"/>
                <a:ea typeface="Calibri" panose="020F0502020204030204" pitchFamily="34" charset="0"/>
                <a:cs typeface="Times New Roman" panose="02020603050405020304" pitchFamily="18" charset="0"/>
              </a:rPr>
              <a:t>Antal</a:t>
            </a:r>
            <a:r>
              <a:rPr lang="tr-TR" sz="1800" dirty="0">
                <a:latin typeface="Times New Roman" panose="02020603050405020304" pitchFamily="18" charset="0"/>
                <a:ea typeface="Calibri" panose="020F0502020204030204" pitchFamily="34" charset="0"/>
                <a:cs typeface="Times New Roman" panose="02020603050405020304" pitchFamily="18" charset="0"/>
              </a:rPr>
              <a:t> </a:t>
            </a:r>
            <a:r>
              <a:rPr lang="tr-TR" sz="1800" dirty="0" err="1">
                <a:latin typeface="Times New Roman" panose="02020603050405020304" pitchFamily="18" charset="0"/>
                <a:ea typeface="Calibri" panose="020F0502020204030204" pitchFamily="34" charset="0"/>
                <a:cs typeface="Times New Roman" panose="02020603050405020304" pitchFamily="18" charset="0"/>
              </a:rPr>
              <a:t>Skalnitzky'nin</a:t>
            </a:r>
            <a:r>
              <a:rPr lang="tr-TR" sz="1800" dirty="0">
                <a:latin typeface="Times New Roman" panose="02020603050405020304" pitchFamily="18" charset="0"/>
                <a:ea typeface="Calibri" panose="020F0502020204030204" pitchFamily="34" charset="0"/>
                <a:cs typeface="Times New Roman" panose="02020603050405020304" pitchFamily="18" charset="0"/>
              </a:rPr>
              <a:t> 1876'daki planlarına dayanılarak inşa edildi</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 </a:t>
            </a:r>
          </a:p>
          <a:p>
            <a:pPr>
              <a:lnSpc>
                <a:spcPct val="100000"/>
              </a:lnSpc>
            </a:pPr>
            <a:r>
              <a:rPr lang="tr-TR" sz="1800" dirty="0">
                <a:latin typeface="Times New Roman" panose="02020603050405020304" pitchFamily="18" charset="0"/>
                <a:ea typeface="Calibri" panose="020F0502020204030204" pitchFamily="34" charset="0"/>
                <a:cs typeface="Times New Roman" panose="02020603050405020304" pitchFamily="18" charset="0"/>
              </a:rPr>
              <a:t>1876'da halka açılan ülkedeki en eski kütüphanedir. </a:t>
            </a:r>
            <a:endParaRPr lang="tr-TR" sz="1800"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pPr>
            <a:r>
              <a:rPr lang="tr-TR" sz="1800" dirty="0" smtClean="0">
                <a:latin typeface="Times New Roman" panose="02020603050405020304" pitchFamily="18" charset="0"/>
                <a:ea typeface="Calibri" panose="020F0502020204030204" pitchFamily="34" charset="0"/>
                <a:cs typeface="Times New Roman" panose="02020603050405020304" pitchFamily="18" charset="0"/>
              </a:rPr>
              <a:t>1949 </a:t>
            </a:r>
            <a:r>
              <a:rPr lang="tr-TR" sz="1800" dirty="0">
                <a:latin typeface="Times New Roman" panose="02020603050405020304" pitchFamily="18" charset="0"/>
                <a:ea typeface="Calibri" panose="020F0502020204030204" pitchFamily="34" charset="0"/>
                <a:cs typeface="Times New Roman" panose="02020603050405020304" pitchFamily="18" charset="0"/>
              </a:rPr>
              <a:t>yılına kadar </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kütüphane </a:t>
            </a:r>
            <a:r>
              <a:rPr lang="tr-TR" sz="180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din, teoloji, </a:t>
            </a:r>
            <a:r>
              <a:rPr lang="tr-TR" sz="1800"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felsefe, ortaçağ </a:t>
            </a:r>
            <a:r>
              <a:rPr lang="tr-TR" sz="180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ve </a:t>
            </a:r>
            <a:r>
              <a:rPr lang="tr-TR" sz="1800"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modern çağın evrensel </a:t>
            </a:r>
            <a:r>
              <a:rPr lang="tr-TR" sz="180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tarihi </a:t>
            </a:r>
            <a:r>
              <a:rPr lang="tr-TR" sz="1800" dirty="0">
                <a:latin typeface="Times New Roman" panose="02020603050405020304" pitchFamily="18" charset="0"/>
                <a:ea typeface="Calibri" panose="020F0502020204030204" pitchFamily="34" charset="0"/>
                <a:cs typeface="Times New Roman" panose="02020603050405020304" pitchFamily="18" charset="0"/>
              </a:rPr>
              <a:t>konusunda uzmanlaşmıştır. </a:t>
            </a:r>
            <a:endParaRPr lang="tr-TR" sz="1800"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00000"/>
              </a:lnSpc>
            </a:pPr>
            <a:r>
              <a:rPr lang="tr-TR" sz="1800" dirty="0" smtClean="0">
                <a:latin typeface="Times New Roman" panose="02020603050405020304" pitchFamily="18" charset="0"/>
                <a:ea typeface="Calibri" panose="020F0502020204030204" pitchFamily="34" charset="0"/>
                <a:cs typeface="Times New Roman" panose="02020603050405020304" pitchFamily="18" charset="0"/>
              </a:rPr>
              <a:t>Budapeşte’deki 3. en büyük kütüphanedir.</a:t>
            </a:r>
          </a:p>
          <a:p>
            <a:pPr>
              <a:lnSpc>
                <a:spcPct val="100000"/>
              </a:lnSpc>
            </a:pPr>
            <a:r>
              <a:rPr lang="tr-TR" sz="1800" dirty="0" smtClean="0">
                <a:latin typeface="Times New Roman" panose="02020603050405020304" pitchFamily="18" charset="0"/>
                <a:cs typeface="Times New Roman" panose="02020603050405020304" pitchFamily="18" charset="0"/>
              </a:rPr>
              <a:t>Merkez kütüphane binası haricinde 8 adet fakülte kütüphanesi bulunmaktadır.</a:t>
            </a:r>
          </a:p>
          <a:p>
            <a:pPr>
              <a:lnSpc>
                <a:spcPct val="100000"/>
              </a:lnSpc>
            </a:pPr>
            <a:r>
              <a:rPr lang="tr-TR" sz="1800" dirty="0" err="1" smtClean="0">
                <a:latin typeface="Times New Roman" panose="02020603050405020304" pitchFamily="18" charset="0"/>
                <a:ea typeface="Calibri" panose="020F0502020204030204" pitchFamily="34" charset="0"/>
                <a:cs typeface="Times New Roman" panose="02020603050405020304" pitchFamily="18" charset="0"/>
              </a:rPr>
              <a:t>ELTE’nin</a:t>
            </a:r>
            <a:r>
              <a:rPr lang="tr-TR" sz="1800" dirty="0" smtClean="0">
                <a:latin typeface="Times New Roman" panose="02020603050405020304" pitchFamily="18" charset="0"/>
                <a:ea typeface="Calibri" panose="020F0502020204030204" pitchFamily="34" charset="0"/>
                <a:cs typeface="Times New Roman" panose="02020603050405020304" pitchFamily="18" charset="0"/>
              </a:rPr>
              <a:t> ağ okullarında ve ELTE yurtlarının çoğu binasında da kütüphane </a:t>
            </a:r>
            <a:r>
              <a:rPr lang="tr-TR" sz="1800" dirty="0">
                <a:latin typeface="Times New Roman" panose="02020603050405020304" pitchFamily="18" charset="0"/>
                <a:ea typeface="Calibri" panose="020F0502020204030204" pitchFamily="34" charset="0"/>
                <a:cs typeface="Times New Roman" panose="02020603050405020304" pitchFamily="18" charset="0"/>
              </a:rPr>
              <a:t>vardır</a:t>
            </a:r>
            <a:r>
              <a:rPr lang="tr-TR" dirty="0" smtClean="0">
                <a:latin typeface="Times New Roman" panose="02020603050405020304" pitchFamily="18" charset="0"/>
                <a:ea typeface="Calibri" panose="020F0502020204030204" pitchFamily="34" charset="0"/>
                <a:cs typeface="Times New Roman" panose="02020603050405020304" pitchFamily="18" charset="0"/>
              </a:rPr>
              <a:t>.</a:t>
            </a:r>
          </a:p>
          <a:p>
            <a:pPr marL="0" indent="0">
              <a:lnSpc>
                <a:spcPct val="100000"/>
              </a:lnSpc>
              <a:buNone/>
            </a:pPr>
            <a:endParaRPr lang="tr-TR" dirty="0"/>
          </a:p>
        </p:txBody>
      </p:sp>
    </p:spTree>
    <p:extLst>
      <p:ext uri="{BB962C8B-B14F-4D97-AF65-F5344CB8AC3E}">
        <p14:creationId xmlns:p14="http://schemas.microsoft.com/office/powerpoint/2010/main" val="29953219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MTMT </a:t>
            </a:r>
            <a:r>
              <a:rPr lang="tr-TR" sz="3200" dirty="0" smtClean="0"/>
              <a:t>(</a:t>
            </a:r>
            <a:r>
              <a:rPr lang="tr-TR" sz="3200" dirty="0"/>
              <a:t>Macar Ulusal Bilimsel Bibliyografyası) </a:t>
            </a:r>
          </a:p>
        </p:txBody>
      </p:sp>
      <p:sp>
        <p:nvSpPr>
          <p:cNvPr id="3" name="İçerik Yer Tutucusu 2"/>
          <p:cNvSpPr>
            <a:spLocks noGrp="1"/>
          </p:cNvSpPr>
          <p:nvPr>
            <p:ph idx="1"/>
          </p:nvPr>
        </p:nvSpPr>
        <p:spPr/>
        <p:txBody>
          <a:bodyPr/>
          <a:lstStyle/>
          <a:p>
            <a:r>
              <a:rPr lang="tr-TR" sz="1800" dirty="0">
                <a:solidFill>
                  <a:srgbClr val="FFFF00"/>
                </a:solidFill>
              </a:rPr>
              <a:t>MTMT </a:t>
            </a:r>
            <a:r>
              <a:rPr lang="tr-TR" sz="1800" dirty="0" smtClean="0"/>
              <a:t>Macar </a:t>
            </a:r>
            <a:r>
              <a:rPr lang="tr-TR" sz="1800" dirty="0"/>
              <a:t>yazarlar tarafından hazırlanan yayınları içeren ulusal bir veri tabanıdır</a:t>
            </a:r>
            <a:r>
              <a:rPr lang="tr-TR" sz="1800" dirty="0" smtClean="0"/>
              <a:t>.</a:t>
            </a:r>
          </a:p>
          <a:p>
            <a:r>
              <a:rPr lang="tr-TR" sz="1800" dirty="0" smtClean="0"/>
              <a:t>2010’dan beri kullanılmaktadır.</a:t>
            </a:r>
          </a:p>
          <a:p>
            <a:r>
              <a:rPr lang="tr-TR" sz="1800" dirty="0" smtClean="0"/>
              <a:t>161.715 yayını içermektedir.</a:t>
            </a:r>
          </a:p>
          <a:p>
            <a:r>
              <a:rPr lang="tr-TR" sz="1800" dirty="0" smtClean="0"/>
              <a:t>Akademisyenler için MTMT de yayınlarının olması atıf almak açısından çok önemlidir.</a:t>
            </a:r>
          </a:p>
          <a:p>
            <a:pPr marL="0" indent="0">
              <a:buNone/>
            </a:pPr>
            <a:endParaRPr lang="tr-TR" dirty="0" smtClean="0"/>
          </a:p>
          <a:p>
            <a:pPr marL="0" indent="0">
              <a:buNone/>
            </a:pPr>
            <a:endParaRPr lang="tr-TR" dirty="0" smtClean="0"/>
          </a:p>
          <a:p>
            <a:pPr marL="0" indent="0">
              <a:buNone/>
            </a:pPr>
            <a:endParaRPr lang="tr-TR" dirty="0" smtClean="0"/>
          </a:p>
          <a:p>
            <a:endParaRPr lang="tr-TR" dirty="0"/>
          </a:p>
          <a:p>
            <a:pPr marL="0" indent="0">
              <a:buNone/>
            </a:pPr>
            <a:endParaRPr lang="tr-TR" dirty="0"/>
          </a:p>
        </p:txBody>
      </p:sp>
    </p:spTree>
    <p:extLst>
      <p:ext uri="{BB962C8B-B14F-4D97-AF65-F5344CB8AC3E}">
        <p14:creationId xmlns:p14="http://schemas.microsoft.com/office/powerpoint/2010/main" val="25950581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spTree>
    <p:extLst>
      <p:ext uri="{BB962C8B-B14F-4D97-AF65-F5344CB8AC3E}">
        <p14:creationId xmlns:p14="http://schemas.microsoft.com/office/powerpoint/2010/main" val="2891528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Tezler</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a:lstStyle/>
          <a:p>
            <a:r>
              <a:rPr lang="tr-TR" sz="1800" dirty="0">
                <a:latin typeface="Times New Roman" panose="02020603050405020304" pitchFamily="18" charset="0"/>
                <a:cs typeface="Times New Roman" panose="02020603050405020304" pitchFamily="18" charset="0"/>
              </a:rPr>
              <a:t>Üniversite kütüphanesinde doktora tezleri kullanıma sunulmaktadır</a:t>
            </a:r>
            <a:r>
              <a:rPr lang="tr-TR" sz="1800" dirty="0" smtClean="0">
                <a:latin typeface="Times New Roman" panose="02020603050405020304" pitchFamily="18" charset="0"/>
                <a:cs typeface="Times New Roman" panose="02020603050405020304" pitchFamily="18" charset="0"/>
              </a:rPr>
              <a:t>.</a:t>
            </a:r>
          </a:p>
          <a:p>
            <a:r>
              <a:rPr lang="tr-TR" sz="1800" dirty="0" smtClean="0">
                <a:latin typeface="Times New Roman" panose="02020603050405020304" pitchFamily="18" charset="0"/>
                <a:cs typeface="Times New Roman" panose="02020603050405020304" pitchFamily="18" charset="0"/>
              </a:rPr>
              <a:t>Tezlerin kütüphane dışına çıkarılması yasaktır.</a:t>
            </a:r>
            <a:endParaRPr lang="tr-TR" sz="1800" dirty="0">
              <a:latin typeface="Times New Roman" panose="02020603050405020304" pitchFamily="18" charset="0"/>
              <a:cs typeface="Times New Roman" panose="02020603050405020304" pitchFamily="18" charset="0"/>
            </a:endParaRPr>
          </a:p>
          <a:p>
            <a:r>
              <a:rPr lang="tr-TR" sz="1800" dirty="0">
                <a:latin typeface="Times New Roman" panose="02020603050405020304" pitchFamily="18" charset="0"/>
                <a:cs typeface="Times New Roman" panose="02020603050405020304" pitchFamily="18" charset="0"/>
              </a:rPr>
              <a:t>1 Ağustos 2013 tarihinden itibaren tezlere ELTE entegre sistemi </a:t>
            </a:r>
            <a:r>
              <a:rPr lang="tr-TR" sz="1800" dirty="0" smtClean="0">
                <a:latin typeface="Times New Roman" panose="02020603050405020304" pitchFamily="18" charset="0"/>
                <a:cs typeface="Times New Roman" panose="02020603050405020304" pitchFamily="18" charset="0"/>
              </a:rPr>
              <a:t>EDIT üzerinden </a:t>
            </a:r>
            <a:r>
              <a:rPr lang="tr-TR" sz="1800" dirty="0">
                <a:latin typeface="Times New Roman" panose="02020603050405020304" pitchFamily="18" charset="0"/>
                <a:cs typeface="Times New Roman" panose="02020603050405020304" pitchFamily="18" charset="0"/>
              </a:rPr>
              <a:t>tam metin erişim sağlanmaktadır</a:t>
            </a:r>
            <a:r>
              <a:rPr lang="tr-TR" sz="1800" dirty="0" smtClean="0">
                <a:latin typeface="Times New Roman" panose="02020603050405020304" pitchFamily="18" charset="0"/>
                <a:cs typeface="Times New Roman" panose="02020603050405020304" pitchFamily="18" charset="0"/>
              </a:rPr>
              <a:t>.</a:t>
            </a:r>
          </a:p>
          <a:p>
            <a:pPr marL="0" indent="0">
              <a:buNone/>
            </a:pPr>
            <a:endParaRPr lang="tr-TR" dirty="0">
              <a:latin typeface="Times New Roman" panose="02020603050405020304" pitchFamily="18" charset="0"/>
              <a:cs typeface="Times New Roman" panose="02020603050405020304" pitchFamily="18" charset="0"/>
            </a:endParaRPr>
          </a:p>
          <a:p>
            <a:endParaRPr lang="tr-TR" dirty="0"/>
          </a:p>
        </p:txBody>
      </p:sp>
    </p:spTree>
    <p:extLst>
      <p:ext uri="{BB962C8B-B14F-4D97-AF65-F5344CB8AC3E}">
        <p14:creationId xmlns:p14="http://schemas.microsoft.com/office/powerpoint/2010/main" val="350480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340" y="-171400"/>
            <a:ext cx="13177464" cy="7155453"/>
          </a:xfrm>
          <a:prstGeom prst="rect">
            <a:avLst/>
          </a:prstGeom>
        </p:spPr>
      </p:pic>
      <p:cxnSp>
        <p:nvCxnSpPr>
          <p:cNvPr id="8" name="Düz Ok Bağlayıcısı 7"/>
          <p:cNvCxnSpPr/>
          <p:nvPr/>
        </p:nvCxnSpPr>
        <p:spPr>
          <a:xfrm>
            <a:off x="837828" y="3356992"/>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39302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Unvan 9"/>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Dijitalleştirme</a:t>
            </a:r>
            <a:endParaRPr lang="tr-TR" dirty="0">
              <a:latin typeface="Times New Roman" panose="02020603050405020304" pitchFamily="18" charset="0"/>
              <a:cs typeface="Times New Roman" panose="02020603050405020304" pitchFamily="18" charset="0"/>
            </a:endParaRPr>
          </a:p>
        </p:txBody>
      </p:sp>
      <p:sp>
        <p:nvSpPr>
          <p:cNvPr id="11" name="İçerik Yer Tutucusu 10"/>
          <p:cNvSpPr>
            <a:spLocks noGrp="1"/>
          </p:cNvSpPr>
          <p:nvPr>
            <p:ph idx="1"/>
          </p:nvPr>
        </p:nvSpPr>
        <p:spPr/>
        <p:txBody>
          <a:bodyPr>
            <a:normAutofit/>
          </a:bodyPr>
          <a:lstStyle/>
          <a:p>
            <a:r>
              <a:rPr lang="tr-TR" sz="1800" dirty="0" smtClean="0">
                <a:solidFill>
                  <a:srgbClr val="FFFF00"/>
                </a:solidFill>
                <a:latin typeface="Times New Roman" panose="02020603050405020304" pitchFamily="18" charset="0"/>
                <a:cs typeface="Times New Roman" panose="02020603050405020304" pitchFamily="18" charset="0"/>
              </a:rPr>
              <a:t>EDIT</a:t>
            </a:r>
            <a:r>
              <a:rPr lang="tr-TR" sz="1800" dirty="0">
                <a:latin typeface="Times New Roman" panose="02020603050405020304" pitchFamily="18" charset="0"/>
                <a:cs typeface="Times New Roman" panose="02020603050405020304" pitchFamily="18" charset="0"/>
              </a:rPr>
              <a:t>, </a:t>
            </a:r>
            <a:r>
              <a:rPr lang="tr-TR" sz="1800" dirty="0" err="1">
                <a:latin typeface="Times New Roman" panose="02020603050405020304" pitchFamily="18" charset="0"/>
                <a:cs typeface="Times New Roman" panose="02020603050405020304" pitchFamily="18" charset="0"/>
              </a:rPr>
              <a:t>Eötvös</a:t>
            </a:r>
            <a:r>
              <a:rPr lang="tr-TR" sz="1800" dirty="0">
                <a:latin typeface="Times New Roman" panose="02020603050405020304" pitchFamily="18" charset="0"/>
                <a:cs typeface="Times New Roman" panose="02020603050405020304" pitchFamily="18" charset="0"/>
              </a:rPr>
              <a:t> </a:t>
            </a:r>
            <a:r>
              <a:rPr lang="tr-TR" sz="1800" dirty="0" err="1" smtClean="0">
                <a:latin typeface="Times New Roman" panose="02020603050405020304" pitchFamily="18" charset="0"/>
                <a:cs typeface="Times New Roman" panose="02020603050405020304" pitchFamily="18" charset="0"/>
              </a:rPr>
              <a:t>Lorand</a:t>
            </a:r>
            <a:r>
              <a:rPr lang="tr-TR" sz="1800" dirty="0" smtClean="0">
                <a:latin typeface="Times New Roman" panose="02020603050405020304" pitchFamily="18" charset="0"/>
                <a:cs typeface="Times New Roman" panose="02020603050405020304" pitchFamily="18" charset="0"/>
              </a:rPr>
              <a:t> Üniversitesi </a:t>
            </a:r>
            <a:r>
              <a:rPr lang="tr-TR" sz="1800" dirty="0">
                <a:latin typeface="Times New Roman" panose="02020603050405020304" pitchFamily="18" charset="0"/>
                <a:cs typeface="Times New Roman" panose="02020603050405020304" pitchFamily="18" charset="0"/>
              </a:rPr>
              <a:t>Kurumsal Kayıt Defteri olup, </a:t>
            </a:r>
            <a:r>
              <a:rPr lang="tr-TR" sz="1800" dirty="0" smtClean="0">
                <a:latin typeface="Times New Roman" panose="02020603050405020304" pitchFamily="18" charset="0"/>
                <a:cs typeface="Times New Roman" panose="02020603050405020304" pitchFamily="18" charset="0"/>
              </a:rPr>
              <a:t>üniversitede </a:t>
            </a:r>
            <a:r>
              <a:rPr lang="tr-TR" sz="1800" dirty="0">
                <a:latin typeface="Times New Roman" panose="02020603050405020304" pitchFamily="18" charset="0"/>
                <a:cs typeface="Times New Roman" panose="02020603050405020304" pitchFamily="18" charset="0"/>
              </a:rPr>
              <a:t>oluşturulan belgeleri saklamak ve </a:t>
            </a:r>
            <a:r>
              <a:rPr lang="tr-TR" sz="1800" dirty="0" smtClean="0">
                <a:latin typeface="Times New Roman" panose="02020603050405020304" pitchFamily="18" charset="0"/>
                <a:cs typeface="Times New Roman" panose="02020603050405020304" pitchFamily="18" charset="0"/>
              </a:rPr>
              <a:t>arşivlemek için oluşturulmuştur. </a:t>
            </a:r>
            <a:r>
              <a:rPr lang="tr-TR" sz="1800" dirty="0" err="1">
                <a:latin typeface="Times New Roman" panose="02020603050405020304" pitchFamily="18" charset="0"/>
                <a:cs typeface="Times New Roman" panose="02020603050405020304" pitchFamily="18" charset="0"/>
              </a:rPr>
              <a:t>EDIT'de</a:t>
            </a:r>
            <a:r>
              <a:rPr lang="tr-TR" sz="1800" dirty="0">
                <a:latin typeface="Times New Roman" panose="02020603050405020304" pitchFamily="18" charset="0"/>
                <a:cs typeface="Times New Roman" panose="02020603050405020304" pitchFamily="18" charset="0"/>
              </a:rPr>
              <a:t>, her </a:t>
            </a:r>
            <a:r>
              <a:rPr lang="tr-TR" sz="1800" dirty="0" smtClean="0">
                <a:latin typeface="Times New Roman" panose="02020603050405020304" pitchFamily="18" charset="0"/>
                <a:cs typeface="Times New Roman" panose="02020603050405020304" pitchFamily="18" charset="0"/>
              </a:rPr>
              <a:t>belge, belgeye </a:t>
            </a:r>
            <a:r>
              <a:rPr lang="tr-TR" sz="1800" dirty="0">
                <a:latin typeface="Times New Roman" panose="02020603050405020304" pitchFamily="18" charset="0"/>
                <a:cs typeface="Times New Roman" panose="02020603050405020304" pitchFamily="18" charset="0"/>
              </a:rPr>
              <a:t>bağlantı olarak kullanılabilen kendi tanı tanıcısını </a:t>
            </a:r>
            <a:r>
              <a:rPr lang="tr-TR" sz="1800" dirty="0">
                <a:solidFill>
                  <a:srgbClr val="FFFF00"/>
                </a:solidFill>
                <a:latin typeface="Times New Roman" panose="02020603050405020304" pitchFamily="18" charset="0"/>
                <a:cs typeface="Times New Roman" panose="02020603050405020304" pitchFamily="18" charset="0"/>
              </a:rPr>
              <a:t>(URI "Evrensel Kaynak Tanımlayıcı</a:t>
            </a:r>
            <a:r>
              <a:rPr lang="tr-TR" sz="1800" dirty="0" smtClean="0">
                <a:solidFill>
                  <a:srgbClr val="FFFF00"/>
                </a:solidFill>
                <a:latin typeface="Times New Roman" panose="02020603050405020304" pitchFamily="18" charset="0"/>
                <a:cs typeface="Times New Roman" panose="02020603050405020304" pitchFamily="18" charset="0"/>
              </a:rPr>
              <a:t>")</a:t>
            </a:r>
            <a:r>
              <a:rPr lang="tr-TR" sz="1800" dirty="0" smtClean="0">
                <a:latin typeface="Times New Roman" panose="02020603050405020304" pitchFamily="18" charset="0"/>
                <a:cs typeface="Times New Roman" panose="02020603050405020304" pitchFamily="18" charset="0"/>
              </a:rPr>
              <a:t> </a:t>
            </a:r>
            <a:r>
              <a:rPr lang="tr-TR" sz="1800" dirty="0">
                <a:latin typeface="Times New Roman" panose="02020603050405020304" pitchFamily="18" charset="0"/>
                <a:cs typeface="Times New Roman" panose="02020603050405020304" pitchFamily="18" charset="0"/>
              </a:rPr>
              <a:t>alır. </a:t>
            </a:r>
            <a:r>
              <a:rPr lang="tr-TR" sz="1800" dirty="0" smtClean="0">
                <a:latin typeface="Times New Roman" panose="02020603050405020304" pitchFamily="18" charset="0"/>
                <a:cs typeface="Times New Roman" panose="02020603050405020304" pitchFamily="18" charset="0"/>
              </a:rPr>
              <a:t>Belgelerin </a:t>
            </a:r>
            <a:r>
              <a:rPr lang="tr-TR" sz="1800" dirty="0">
                <a:latin typeface="Times New Roman" panose="02020603050405020304" pitchFamily="18" charset="0"/>
                <a:cs typeface="Times New Roman" panose="02020603050405020304" pitchFamily="18" charset="0"/>
              </a:rPr>
              <a:t>taşınması mümkün olsa dahi, bunlara her an erişilebilir</a:t>
            </a:r>
            <a:r>
              <a:rPr lang="tr-TR" sz="1800" dirty="0" smtClean="0">
                <a:latin typeface="Times New Roman" panose="02020603050405020304" pitchFamily="18" charset="0"/>
                <a:cs typeface="Times New Roman" panose="02020603050405020304" pitchFamily="18" charset="0"/>
              </a:rPr>
              <a:t>.</a:t>
            </a:r>
          </a:p>
          <a:p>
            <a:r>
              <a:rPr lang="tr-TR" sz="1800" dirty="0" smtClean="0">
                <a:latin typeface="Times New Roman" panose="02020603050405020304" pitchFamily="18" charset="0"/>
                <a:cs typeface="Times New Roman" panose="02020603050405020304" pitchFamily="18" charset="0"/>
              </a:rPr>
              <a:t> </a:t>
            </a:r>
            <a:r>
              <a:rPr lang="tr-TR" sz="1800" dirty="0" smtClean="0">
                <a:solidFill>
                  <a:srgbClr val="FFFF00"/>
                </a:solidFill>
                <a:latin typeface="Times New Roman" panose="02020603050405020304" pitchFamily="18" charset="0"/>
                <a:cs typeface="Times New Roman" panose="02020603050405020304" pitchFamily="18" charset="0"/>
              </a:rPr>
              <a:t>MTMT (Macar Ulusal Bilimsel Bibliyografyası) </a:t>
            </a:r>
            <a:r>
              <a:rPr lang="tr-TR" sz="1800" dirty="0" smtClean="0">
                <a:latin typeface="Times New Roman" panose="02020603050405020304" pitchFamily="18" charset="0"/>
                <a:cs typeface="Times New Roman" panose="02020603050405020304" pitchFamily="18" charset="0"/>
              </a:rPr>
              <a:t>de </a:t>
            </a:r>
            <a:r>
              <a:rPr lang="tr-TR" sz="1800" dirty="0">
                <a:latin typeface="Times New Roman" panose="02020603050405020304" pitchFamily="18" charset="0"/>
                <a:cs typeface="Times New Roman" panose="02020603050405020304" pitchFamily="18" charset="0"/>
              </a:rPr>
              <a:t>bulunan bibliyografik veriler yalnızca birkaç tıklama ile </a:t>
            </a:r>
            <a:r>
              <a:rPr lang="tr-TR" sz="1800" dirty="0" err="1">
                <a:latin typeface="Times New Roman" panose="02020603050405020304" pitchFamily="18" charset="0"/>
                <a:cs typeface="Times New Roman" panose="02020603050405020304" pitchFamily="18" charset="0"/>
              </a:rPr>
              <a:t>EDIT'e</a:t>
            </a:r>
            <a:r>
              <a:rPr lang="tr-TR" sz="1800" dirty="0">
                <a:latin typeface="Times New Roman" panose="02020603050405020304" pitchFamily="18" charset="0"/>
                <a:cs typeface="Times New Roman" panose="02020603050405020304" pitchFamily="18" charset="0"/>
              </a:rPr>
              <a:t> taşınabilir. </a:t>
            </a:r>
            <a:endParaRPr lang="tr-TR" sz="1800" dirty="0" smtClean="0">
              <a:latin typeface="Times New Roman" panose="02020603050405020304" pitchFamily="18" charset="0"/>
              <a:cs typeface="Times New Roman" panose="02020603050405020304" pitchFamily="18" charset="0"/>
            </a:endParaRPr>
          </a:p>
          <a:p>
            <a:r>
              <a:rPr lang="tr-TR" sz="1800" dirty="0" smtClean="0">
                <a:latin typeface="Times New Roman" panose="02020603050405020304" pitchFamily="18" charset="0"/>
                <a:cs typeface="Times New Roman" panose="02020603050405020304" pitchFamily="18" charset="0"/>
              </a:rPr>
              <a:t>Nadir kitapların bir kısmı dijitalleştirilmiştir. </a:t>
            </a:r>
          </a:p>
          <a:p>
            <a:r>
              <a:rPr lang="tr-TR" sz="1800" dirty="0" smtClean="0">
                <a:latin typeface="Times New Roman" panose="02020603050405020304" pitchFamily="18" charset="0"/>
                <a:cs typeface="Times New Roman" panose="02020603050405020304" pitchFamily="18" charset="0"/>
              </a:rPr>
              <a:t>Üniversite kütüphanesi koleksiyonunun </a:t>
            </a:r>
            <a:r>
              <a:rPr lang="tr-TR" sz="1800" dirty="0" smtClean="0">
                <a:solidFill>
                  <a:srgbClr val="FFFF00"/>
                </a:solidFill>
                <a:latin typeface="Times New Roman" panose="02020603050405020304" pitchFamily="18" charset="0"/>
                <a:cs typeface="Times New Roman" panose="02020603050405020304" pitchFamily="18" charset="0"/>
              </a:rPr>
              <a:t>16. yüzyıldan 1989’a </a:t>
            </a:r>
            <a:r>
              <a:rPr lang="tr-TR" sz="1800" dirty="0" smtClean="0">
                <a:latin typeface="Times New Roman" panose="02020603050405020304" pitchFamily="18" charset="0"/>
                <a:cs typeface="Times New Roman" panose="02020603050405020304" pitchFamily="18" charset="0"/>
              </a:rPr>
              <a:t>kadar olan kaynaklarına ait kart katalogları da dijitalleştirilerek web üzerinden kullanıcıların hizmetine sunulmuştur. </a:t>
            </a:r>
          </a:p>
          <a:p>
            <a:r>
              <a:rPr lang="tr-TR" sz="1800" dirty="0" smtClean="0">
                <a:latin typeface="Times New Roman" panose="02020603050405020304" pitchFamily="18" charset="0"/>
                <a:cs typeface="Times New Roman" panose="02020603050405020304" pitchFamily="18" charset="0"/>
              </a:rPr>
              <a:t>Bu çevrimiçi katalog yazar adına göre alfabetik olarak düzenlenmiştir.</a:t>
            </a:r>
          </a:p>
          <a:p>
            <a:r>
              <a:rPr lang="tr-TR" sz="1800" dirty="0">
                <a:latin typeface="Times New Roman" panose="02020603050405020304" pitchFamily="18" charset="0"/>
                <a:cs typeface="Times New Roman" panose="02020603050405020304" pitchFamily="18" charset="0"/>
                <a:hlinkClick r:id="rId2"/>
              </a:rPr>
              <a:t>https://</a:t>
            </a:r>
            <a:r>
              <a:rPr lang="tr-TR" sz="1800" dirty="0" smtClean="0">
                <a:latin typeface="Times New Roman" panose="02020603050405020304" pitchFamily="18" charset="0"/>
                <a:cs typeface="Times New Roman" panose="02020603050405020304" pitchFamily="18" charset="0"/>
                <a:hlinkClick r:id="rId2"/>
              </a:rPr>
              <a:t>edit.elte.hu/ulibca</a:t>
            </a:r>
            <a:r>
              <a:rPr lang="tr-TR" sz="1800" dirty="0" smtClean="0">
                <a:latin typeface="Times New Roman" panose="02020603050405020304" pitchFamily="18" charset="0"/>
                <a:cs typeface="Times New Roman" panose="02020603050405020304" pitchFamily="18" charset="0"/>
              </a:rPr>
              <a:t> bu adresten dijitalleştirilmiş kart katalogları inceleyebilirsiniz.</a:t>
            </a:r>
            <a:endParaRPr lang="tr-T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87327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12188825" cy="6858000"/>
          </a:xfrm>
        </p:spPr>
      </p:pic>
    </p:spTree>
    <p:extLst>
      <p:ext uri="{BB962C8B-B14F-4D97-AF65-F5344CB8AC3E}">
        <p14:creationId xmlns:p14="http://schemas.microsoft.com/office/powerpoint/2010/main" val="10160687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Tree>
    <p:extLst>
      <p:ext uri="{BB962C8B-B14F-4D97-AF65-F5344CB8AC3E}">
        <p14:creationId xmlns:p14="http://schemas.microsoft.com/office/powerpoint/2010/main" val="11817949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van 6"/>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Fotokopi hizmeti</a:t>
            </a:r>
            <a:endParaRPr lang="tr-TR" dirty="0">
              <a:latin typeface="Times New Roman" panose="02020603050405020304" pitchFamily="18" charset="0"/>
              <a:cs typeface="Times New Roman" panose="02020603050405020304" pitchFamily="18" charset="0"/>
            </a:endParaRPr>
          </a:p>
        </p:txBody>
      </p:sp>
      <p:sp>
        <p:nvSpPr>
          <p:cNvPr id="8" name="İçerik Yer Tutucusu 7"/>
          <p:cNvSpPr>
            <a:spLocks noGrp="1"/>
          </p:cNvSpPr>
          <p:nvPr>
            <p:ph idx="1"/>
          </p:nvPr>
        </p:nvSpPr>
        <p:spPr/>
        <p:txBody>
          <a:bodyPr>
            <a:normAutofit/>
          </a:bodyPr>
          <a:lstStyle/>
          <a:p>
            <a:r>
              <a:rPr lang="tr-TR" sz="1800" dirty="0" smtClean="0">
                <a:latin typeface="Times New Roman" panose="02020603050405020304" pitchFamily="18" charset="0"/>
                <a:cs typeface="Times New Roman" panose="02020603050405020304" pitchFamily="18" charset="0"/>
              </a:rPr>
              <a:t>Kopyalama </a:t>
            </a:r>
            <a:r>
              <a:rPr lang="tr-TR" sz="1800" dirty="0">
                <a:latin typeface="Times New Roman" panose="02020603050405020304" pitchFamily="18" charset="0"/>
                <a:cs typeface="Times New Roman" panose="02020603050405020304" pitchFamily="18" charset="0"/>
              </a:rPr>
              <a:t>hizmetleri ( yazdırmak, fotokopi çekmek, baskı ve dijital kopyalama siparişi vermek) bulunmaktadır. </a:t>
            </a:r>
            <a:endParaRPr lang="tr-TR" sz="1800" dirty="0" smtClean="0">
              <a:latin typeface="Times New Roman" panose="02020603050405020304" pitchFamily="18" charset="0"/>
              <a:cs typeface="Times New Roman" panose="02020603050405020304" pitchFamily="18" charset="0"/>
            </a:endParaRPr>
          </a:p>
          <a:p>
            <a:r>
              <a:rPr lang="tr-TR" sz="1800" dirty="0" smtClean="0">
                <a:latin typeface="Times New Roman" panose="02020603050405020304" pitchFamily="18" charset="0"/>
                <a:cs typeface="Times New Roman" panose="02020603050405020304" pitchFamily="18" charset="0"/>
              </a:rPr>
              <a:t>1800'den </a:t>
            </a:r>
            <a:r>
              <a:rPr lang="tr-TR" sz="1800" dirty="0">
                <a:latin typeface="Times New Roman" panose="02020603050405020304" pitchFamily="18" charset="0"/>
                <a:cs typeface="Times New Roman" panose="02020603050405020304" pitchFamily="18" charset="0"/>
              </a:rPr>
              <a:t>önce basılan kaynakların fotokopileri çekilemez.</a:t>
            </a:r>
          </a:p>
          <a:p>
            <a:r>
              <a:rPr lang="tr-TR" sz="1800" dirty="0">
                <a:latin typeface="Times New Roman" panose="02020603050405020304" pitchFamily="18" charset="0"/>
                <a:cs typeface="Times New Roman" panose="02020603050405020304" pitchFamily="18" charset="0"/>
              </a:rPr>
              <a:t>Eski koleksiyondaki belgelerden sadece dijital kopyalar kullanıma sunulur.</a:t>
            </a:r>
          </a:p>
          <a:p>
            <a:endParaRPr lang="tr-TR" sz="1800" dirty="0"/>
          </a:p>
        </p:txBody>
      </p:sp>
    </p:spTree>
    <p:extLst>
      <p:ext uri="{BB962C8B-B14F-4D97-AF65-F5344CB8AC3E}">
        <p14:creationId xmlns:p14="http://schemas.microsoft.com/office/powerpoint/2010/main" val="29060780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4012" y="0"/>
            <a:ext cx="6768752" cy="6870722"/>
          </a:xfrm>
          <a:prstGeom prst="rect">
            <a:avLst/>
          </a:prstGeom>
        </p:spPr>
      </p:pic>
    </p:spTree>
    <p:extLst>
      <p:ext uri="{BB962C8B-B14F-4D97-AF65-F5344CB8AC3E}">
        <p14:creationId xmlns:p14="http://schemas.microsoft.com/office/powerpoint/2010/main" val="761795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İnternet Hizmeti</a:t>
            </a:r>
            <a:endParaRPr lang="tr-TR" dirty="0">
              <a:latin typeface="Times New Roman" panose="02020603050405020304" pitchFamily="18" charset="0"/>
              <a:cs typeface="Times New Roman" panose="02020603050405020304" pitchFamily="18" charset="0"/>
            </a:endParaRPr>
          </a:p>
        </p:txBody>
      </p:sp>
      <p:sp>
        <p:nvSpPr>
          <p:cNvPr id="4" name="İçerik Yer Tutucusu 3"/>
          <p:cNvSpPr>
            <a:spLocks noGrp="1"/>
          </p:cNvSpPr>
          <p:nvPr>
            <p:ph idx="1"/>
          </p:nvPr>
        </p:nvSpPr>
        <p:spPr/>
        <p:txBody>
          <a:bodyPr/>
          <a:lstStyle/>
          <a:p>
            <a:r>
              <a:rPr lang="tr-TR" sz="1800" dirty="0" err="1" smtClean="0">
                <a:solidFill>
                  <a:srgbClr val="FFFF00"/>
                </a:solidFill>
                <a:latin typeface="Times New Roman" panose="02020603050405020304" pitchFamily="18" charset="0"/>
                <a:cs typeface="Times New Roman" panose="02020603050405020304" pitchFamily="18" charset="0"/>
              </a:rPr>
              <a:t>Eduroam</a:t>
            </a:r>
            <a:r>
              <a:rPr lang="tr-TR" sz="1800" dirty="0" smtClean="0">
                <a:latin typeface="Times New Roman" panose="02020603050405020304" pitchFamily="18" charset="0"/>
                <a:cs typeface="Times New Roman" panose="02020603050405020304" pitchFamily="18" charset="0"/>
              </a:rPr>
              <a:t> adlı bir ağ üzerinden ücretsiz </a:t>
            </a:r>
            <a:r>
              <a:rPr lang="tr-TR" sz="1800" dirty="0" err="1" smtClean="0">
                <a:latin typeface="Times New Roman" panose="02020603050405020304" pitchFamily="18" charset="0"/>
                <a:cs typeface="Times New Roman" panose="02020603050405020304" pitchFamily="18" charset="0"/>
              </a:rPr>
              <a:t>wifi</a:t>
            </a:r>
            <a:r>
              <a:rPr lang="tr-TR" sz="1800" dirty="0" smtClean="0">
                <a:latin typeface="Times New Roman" panose="02020603050405020304" pitchFamily="18" charset="0"/>
                <a:cs typeface="Times New Roman" panose="02020603050405020304" pitchFamily="18" charset="0"/>
              </a:rPr>
              <a:t> hizmeti verilmektedir.</a:t>
            </a:r>
          </a:p>
          <a:p>
            <a:r>
              <a:rPr lang="tr-TR" sz="1800" dirty="0" smtClean="0">
                <a:latin typeface="Times New Roman" panose="02020603050405020304" pitchFamily="18" charset="0"/>
                <a:cs typeface="Times New Roman" panose="02020603050405020304" pitchFamily="18" charset="0"/>
              </a:rPr>
              <a:t>Bu ağa </a:t>
            </a:r>
            <a:r>
              <a:rPr lang="tr-TR" sz="1800" dirty="0">
                <a:latin typeface="Times New Roman" panose="02020603050405020304" pitchFamily="18" charset="0"/>
                <a:cs typeface="Times New Roman" panose="02020603050405020304" pitchFamily="18" charset="0"/>
              </a:rPr>
              <a:t>erişebilmek için ELTE Bilgi Teknolojisi </a:t>
            </a:r>
            <a:r>
              <a:rPr lang="tr-TR" sz="1800" dirty="0" smtClean="0">
                <a:latin typeface="Times New Roman" panose="02020603050405020304" pitchFamily="18" charset="0"/>
                <a:cs typeface="Times New Roman" panose="02020603050405020304" pitchFamily="18" charset="0"/>
              </a:rPr>
              <a:t>Direktörü web sitesinden </a:t>
            </a:r>
            <a:r>
              <a:rPr lang="tr-TR" sz="1800" dirty="0">
                <a:solidFill>
                  <a:srgbClr val="FFFF00"/>
                </a:solidFill>
                <a:latin typeface="Times New Roman" panose="02020603050405020304" pitchFamily="18" charset="0"/>
                <a:cs typeface="Times New Roman" panose="02020603050405020304" pitchFamily="18" charset="0"/>
              </a:rPr>
              <a:t>(</a:t>
            </a:r>
            <a:r>
              <a:rPr lang="tr-TR" sz="1800" dirty="0" smtClean="0">
                <a:solidFill>
                  <a:srgbClr val="FFFF00"/>
                </a:solidFill>
                <a:latin typeface="Times New Roman" panose="02020603050405020304" pitchFamily="18" charset="0"/>
                <a:cs typeface="Times New Roman" panose="02020603050405020304" pitchFamily="18" charset="0"/>
              </a:rPr>
              <a:t>ugykezelo.elte.hu) </a:t>
            </a:r>
            <a:r>
              <a:rPr lang="tr-TR" sz="1800" dirty="0" smtClean="0">
                <a:latin typeface="Times New Roman" panose="02020603050405020304" pitchFamily="18" charset="0"/>
                <a:cs typeface="Times New Roman" panose="02020603050405020304" pitchFamily="18" charset="0"/>
              </a:rPr>
              <a:t>oluşturulabilen </a:t>
            </a:r>
            <a:r>
              <a:rPr lang="tr-TR" sz="1800" dirty="0">
                <a:latin typeface="Times New Roman" panose="02020603050405020304" pitchFamily="18" charset="0"/>
                <a:cs typeface="Times New Roman" panose="02020603050405020304" pitchFamily="18" charset="0"/>
              </a:rPr>
              <a:t>bir kullanıcı hesabı </a:t>
            </a:r>
            <a:r>
              <a:rPr lang="tr-TR" sz="1800" dirty="0" smtClean="0">
                <a:latin typeface="Times New Roman" panose="02020603050405020304" pitchFamily="18" charset="0"/>
                <a:cs typeface="Times New Roman" panose="02020603050405020304" pitchFamily="18" charset="0"/>
              </a:rPr>
              <a:t>gereklidir.</a:t>
            </a:r>
          </a:p>
          <a:p>
            <a:r>
              <a:rPr lang="tr-TR" sz="1800" dirty="0">
                <a:latin typeface="Times New Roman" panose="02020603050405020304" pitchFamily="18" charset="0"/>
                <a:cs typeface="Times New Roman" panose="02020603050405020304" pitchFamily="18" charset="0"/>
              </a:rPr>
              <a:t>Kullanıcılar </a:t>
            </a:r>
            <a:r>
              <a:rPr lang="tr-TR" sz="1800" dirty="0" smtClean="0">
                <a:latin typeface="Times New Roman" panose="02020603050405020304" pitchFamily="18" charset="0"/>
                <a:cs typeface="Times New Roman" panose="02020603050405020304" pitchFamily="18" charset="0"/>
              </a:rPr>
              <a:t> </a:t>
            </a:r>
            <a:r>
              <a:rPr lang="tr-TR" sz="1800" dirty="0">
                <a:latin typeface="Times New Roman" panose="02020603050405020304" pitchFamily="18" charset="0"/>
                <a:cs typeface="Times New Roman" panose="02020603050405020304" pitchFamily="18" charset="0"/>
              </a:rPr>
              <a:t>bu ağa erişmek için kurumsal kimlik bilgilerini kullanmaktadırlar</a:t>
            </a:r>
            <a:r>
              <a:rPr lang="tr-TR" sz="1800" dirty="0" smtClean="0">
                <a:latin typeface="Times New Roman" panose="02020603050405020304" pitchFamily="18" charset="0"/>
                <a:cs typeface="Times New Roman" panose="02020603050405020304" pitchFamily="18" charset="0"/>
              </a:rPr>
              <a:t>.</a:t>
            </a:r>
          </a:p>
          <a:p>
            <a:r>
              <a:rPr lang="tr-TR" sz="1800" dirty="0">
                <a:latin typeface="Times New Roman" panose="02020603050405020304" pitchFamily="18" charset="0"/>
                <a:cs typeface="Times New Roman" panose="02020603050405020304" pitchFamily="18" charset="0"/>
              </a:rPr>
              <a:t> Bazı kütüphanelerde, ücretsiz olarak kullanılabilen diğer kablosuz ağlar da mevcuttur.</a:t>
            </a:r>
          </a:p>
          <a:p>
            <a:endParaRPr lang="tr-TR" dirty="0"/>
          </a:p>
        </p:txBody>
      </p:sp>
    </p:spTree>
    <p:extLst>
      <p:ext uri="{BB962C8B-B14F-4D97-AF65-F5344CB8AC3E}">
        <p14:creationId xmlns:p14="http://schemas.microsoft.com/office/powerpoint/2010/main" val="36483645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spTree>
    <p:extLst>
      <p:ext uri="{BB962C8B-B14F-4D97-AF65-F5344CB8AC3E}">
        <p14:creationId xmlns:p14="http://schemas.microsoft.com/office/powerpoint/2010/main" val="2324176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a:latin typeface="Times New Roman" panose="02020603050405020304" pitchFamily="18" charset="0"/>
                <a:cs typeface="Times New Roman" panose="02020603050405020304" pitchFamily="18" charset="0"/>
              </a:rPr>
              <a:t>Kitap Ciltleme ve Onarım</a:t>
            </a:r>
            <a:r>
              <a:rPr lang="tr-TR" dirty="0"/>
              <a:t/>
            </a:r>
            <a:br>
              <a:rPr lang="tr-TR" dirty="0"/>
            </a:br>
            <a:endParaRPr lang="tr-TR" dirty="0"/>
          </a:p>
        </p:txBody>
      </p:sp>
      <p:sp>
        <p:nvSpPr>
          <p:cNvPr id="3" name="İçerik Yer Tutucusu 2"/>
          <p:cNvSpPr>
            <a:spLocks noGrp="1"/>
          </p:cNvSpPr>
          <p:nvPr>
            <p:ph idx="1"/>
          </p:nvPr>
        </p:nvSpPr>
        <p:spPr/>
        <p:txBody>
          <a:bodyPr>
            <a:normAutofit fontScale="92500" lnSpcReduction="20000"/>
          </a:bodyPr>
          <a:lstStyle/>
          <a:p>
            <a:r>
              <a:rPr lang="tr-TR" sz="1900" dirty="0" smtClean="0">
                <a:latin typeface="Times New Roman" panose="02020603050405020304" pitchFamily="18" charset="0"/>
                <a:cs typeface="Times New Roman" panose="02020603050405020304" pitchFamily="18" charset="0"/>
              </a:rPr>
              <a:t>Cilt bütünlüğü bozulan kaynakların ve eski eserlerin (nadir ve yazma eserler) onarımı yetkili personel tarafından kütüphanede yapılmaktadır.</a:t>
            </a:r>
          </a:p>
          <a:p>
            <a:r>
              <a:rPr lang="tr-TR" sz="1900" dirty="0" smtClean="0">
                <a:latin typeface="Times New Roman" panose="02020603050405020304" pitchFamily="18" charset="0"/>
                <a:cs typeface="Times New Roman" panose="02020603050405020304" pitchFamily="18" charset="0"/>
              </a:rPr>
              <a:t>Kitapların hasar görmüş sayfaları belirlenmekte ve bir ayraç ile ayrılmaktadır.</a:t>
            </a:r>
          </a:p>
          <a:p>
            <a:r>
              <a:rPr lang="tr-TR" sz="1900" dirty="0" smtClean="0">
                <a:latin typeface="Times New Roman" panose="02020603050405020304" pitchFamily="18" charset="0"/>
                <a:cs typeface="Times New Roman" panose="02020603050405020304" pitchFamily="18" charset="0"/>
              </a:rPr>
              <a:t>Daha sonra bu kitapların fotoğrafları çekilmektedir. </a:t>
            </a:r>
          </a:p>
          <a:p>
            <a:r>
              <a:rPr lang="tr-TR" sz="1900" dirty="0" smtClean="0">
                <a:latin typeface="Times New Roman" panose="02020603050405020304" pitchFamily="18" charset="0"/>
                <a:cs typeface="Times New Roman" panose="02020603050405020304" pitchFamily="18" charset="0"/>
              </a:rPr>
              <a:t>Sayfalar belirlendikten sonra kitaptan ayrılmaktadır (Çoğu sayfa zaten yırtık ya da kitap cildinden kopuk durumdadır)</a:t>
            </a:r>
          </a:p>
          <a:p>
            <a:r>
              <a:rPr lang="tr-TR" sz="1900" dirty="0" smtClean="0">
                <a:latin typeface="Times New Roman" panose="02020603050405020304" pitchFamily="18" charset="0"/>
                <a:cs typeface="Times New Roman" panose="02020603050405020304" pitchFamily="18" charset="0"/>
              </a:rPr>
              <a:t>Öncelikle onarım yapılacak sayfalar su ile ıslatılmaktadır.</a:t>
            </a:r>
          </a:p>
          <a:p>
            <a:r>
              <a:rPr lang="tr-TR" sz="1900" dirty="0" smtClean="0">
                <a:latin typeface="Times New Roman" panose="02020603050405020304" pitchFamily="18" charset="0"/>
                <a:cs typeface="Times New Roman" panose="02020603050405020304" pitchFamily="18" charset="0"/>
              </a:rPr>
              <a:t>Alkol, su , selüloz, çay ya da kahve eklenerek sıvı bir karışım elde edilmektedir. Bu karışımı hasar görmüş sayfalara bir kaşık yardımı ile dökmekte ve kuruması için bir alanda beklettikten sonra kenarlarda fazla kalan kağıtlar makas yardımı ile kesilmekte ve sayfanın kitapla bütünleşmesi için baskı makinesi kullanılarak kitaplar preslenmektedir.</a:t>
            </a:r>
          </a:p>
          <a:p>
            <a:r>
              <a:rPr lang="tr-TR" sz="1900" dirty="0" smtClean="0">
                <a:latin typeface="Times New Roman" panose="02020603050405020304" pitchFamily="18" charset="0"/>
                <a:cs typeface="Times New Roman" panose="02020603050405020304" pitchFamily="18" charset="0"/>
              </a:rPr>
              <a:t>Eski tarihlerde yapılan bazı restorasyon çalışmaları kaynaklara zarar verdiği için zarar gören kaynaklar belirlenip, yeniden restore edilmektedirler. </a:t>
            </a:r>
            <a:endParaRPr lang="tr-TR" sz="1900" dirty="0">
              <a:latin typeface="Times New Roman" panose="02020603050405020304" pitchFamily="18" charset="0"/>
              <a:cs typeface="Times New Roman" panose="02020603050405020304" pitchFamily="18" charset="0"/>
            </a:endParaRPr>
          </a:p>
          <a:p>
            <a:r>
              <a:rPr lang="tr-TR" sz="1900" dirty="0" smtClean="0">
                <a:latin typeface="Times New Roman" panose="02020603050405020304" pitchFamily="18" charset="0"/>
                <a:cs typeface="Times New Roman" panose="02020603050405020304" pitchFamily="18" charset="0"/>
              </a:rPr>
              <a:t>Restorasyon aşamasında kitaplara dezenfekte işlemi de uygulanmaktadır.</a:t>
            </a:r>
          </a:p>
          <a:p>
            <a:endParaRPr lang="tr-TR" dirty="0"/>
          </a:p>
        </p:txBody>
      </p:sp>
      <p:sp>
        <p:nvSpPr>
          <p:cNvPr id="5" name="Dikdörtgen 4"/>
          <p:cNvSpPr/>
          <p:nvPr/>
        </p:nvSpPr>
        <p:spPr>
          <a:xfrm>
            <a:off x="3048000" y="3013502"/>
            <a:ext cx="6092825" cy="461665"/>
          </a:xfrm>
          <a:prstGeom prst="rect">
            <a:avLst/>
          </a:prstGeom>
        </p:spPr>
        <p:txBody>
          <a:bodyPr>
            <a:spAutoFit/>
          </a:bodyPr>
          <a:lstStyle/>
          <a:p>
            <a:r>
              <a:rPr lang="en-US" dirty="0" smtClean="0"/>
              <a:t>.</a:t>
            </a:r>
            <a:endParaRPr lang="tr-TR" dirty="0"/>
          </a:p>
        </p:txBody>
      </p:sp>
    </p:spTree>
    <p:extLst>
      <p:ext uri="{BB962C8B-B14F-4D97-AF65-F5344CB8AC3E}">
        <p14:creationId xmlns:p14="http://schemas.microsoft.com/office/powerpoint/2010/main" val="34267360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2412" y="0"/>
            <a:ext cx="9144000" cy="6858000"/>
          </a:xfrm>
          <a:prstGeom prst="rect">
            <a:avLst/>
          </a:prstGeom>
        </p:spPr>
      </p:pic>
    </p:spTree>
    <p:extLst>
      <p:ext uri="{BB962C8B-B14F-4D97-AF65-F5344CB8AC3E}">
        <p14:creationId xmlns:p14="http://schemas.microsoft.com/office/powerpoint/2010/main" val="2049162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Tree>
    <p:extLst>
      <p:ext uri="{BB962C8B-B14F-4D97-AF65-F5344CB8AC3E}">
        <p14:creationId xmlns:p14="http://schemas.microsoft.com/office/powerpoint/2010/main" val="5643849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Tree>
    <p:extLst>
      <p:ext uri="{BB962C8B-B14F-4D97-AF65-F5344CB8AC3E}">
        <p14:creationId xmlns:p14="http://schemas.microsoft.com/office/powerpoint/2010/main" val="3056580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66" y="0"/>
            <a:ext cx="3955538" cy="6858000"/>
          </a:xfrm>
          <a:prstGeom prst="rect">
            <a:avLst/>
          </a:prstGeom>
        </p:spPr>
      </p:pic>
      <p:pic>
        <p:nvPicPr>
          <p:cNvPr id="4" name="Resi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521396" y="1412777"/>
            <a:ext cx="6858000" cy="4032448"/>
          </a:xfrm>
          <a:prstGeom prst="rect">
            <a:avLst/>
          </a:prstGeom>
        </p:spPr>
      </p:pic>
      <p:pic>
        <p:nvPicPr>
          <p:cNvPr id="5" name="Resim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66621" y="0"/>
            <a:ext cx="4196720" cy="6858000"/>
          </a:xfrm>
          <a:prstGeom prst="rect">
            <a:avLst/>
          </a:prstGeom>
        </p:spPr>
      </p:pic>
    </p:spTree>
    <p:extLst>
      <p:ext uri="{BB962C8B-B14F-4D97-AF65-F5344CB8AC3E}">
        <p14:creationId xmlns:p14="http://schemas.microsoft.com/office/powerpoint/2010/main" val="31721220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Tree>
    <p:extLst>
      <p:ext uri="{BB962C8B-B14F-4D97-AF65-F5344CB8AC3E}">
        <p14:creationId xmlns:p14="http://schemas.microsoft.com/office/powerpoint/2010/main" val="29028805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normAutofit/>
          </a:bodyPr>
          <a:lstStyle/>
          <a:p>
            <a:pPr rtl="0"/>
            <a:r>
              <a:rPr lang="tr-TR" dirty="0" smtClean="0">
                <a:latin typeface="Times New Roman" panose="02020603050405020304" pitchFamily="18" charset="0"/>
                <a:cs typeface="Times New Roman" panose="02020603050405020304" pitchFamily="18" charset="0"/>
              </a:rPr>
              <a:t>Kütüphanecilik Eğitimi /</a:t>
            </a:r>
            <a:br>
              <a:rPr lang="tr-TR" dirty="0" smtClean="0">
                <a:latin typeface="Times New Roman" panose="02020603050405020304" pitchFamily="18" charset="0"/>
                <a:cs typeface="Times New Roman" panose="02020603050405020304" pitchFamily="18" charset="0"/>
              </a:rPr>
            </a:br>
            <a:r>
              <a:rPr lang="tr-TR" dirty="0" smtClean="0">
                <a:latin typeface="Times New Roman" panose="02020603050405020304" pitchFamily="18" charset="0"/>
                <a:cs typeface="Times New Roman" panose="02020603050405020304" pitchFamily="18" charset="0"/>
              </a:rPr>
              <a:t>İşe Alım Süreçleri / Mesleki Dernekler</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rtlCol="0">
            <a:normAutofit/>
          </a:bodyPr>
          <a:lstStyle/>
          <a:p>
            <a:pPr rtl="0">
              <a:lnSpc>
                <a:spcPct val="100000"/>
              </a:lnSpc>
            </a:pPr>
            <a:r>
              <a:rPr lang="tr-TR" sz="1800" dirty="0" smtClean="0">
                <a:latin typeface="Times New Roman" panose="02020603050405020304" pitchFamily="18" charset="0"/>
                <a:cs typeface="Times New Roman" panose="02020603050405020304" pitchFamily="18" charset="0"/>
              </a:rPr>
              <a:t>Macaristan’da kütüphanecilik alanında eğitim lisans, yüksek lisans ve doktora düzeyinde verilmektedir. Ülkemizden farklı olarak Macaristan’da kütüphanecilik ve arşivcilik alanları için ayrı bölümlerde eğitim alınmaktadır.</a:t>
            </a:r>
          </a:p>
          <a:p>
            <a:pPr rtl="0">
              <a:lnSpc>
                <a:spcPct val="100000"/>
              </a:lnSpc>
            </a:pPr>
            <a:r>
              <a:rPr lang="tr-TR" sz="1800" dirty="0" smtClean="0">
                <a:latin typeface="Times New Roman" panose="02020603050405020304" pitchFamily="18" charset="0"/>
                <a:cs typeface="Times New Roman" panose="02020603050405020304" pitchFamily="18" charset="0"/>
              </a:rPr>
              <a:t>12 üniversitede </a:t>
            </a:r>
            <a:r>
              <a:rPr lang="tr-TR" sz="1800" dirty="0" smtClean="0">
                <a:solidFill>
                  <a:srgbClr val="FFFF00"/>
                </a:solidFill>
                <a:latin typeface="Times New Roman" panose="02020603050405020304" pitchFamily="18" charset="0"/>
                <a:cs typeface="Times New Roman" panose="02020603050405020304" pitchFamily="18" charset="0"/>
              </a:rPr>
              <a:t>3 yıllık lisans eğitimi</a:t>
            </a:r>
            <a:r>
              <a:rPr lang="tr-TR" sz="1800" dirty="0" smtClean="0">
                <a:latin typeface="Times New Roman" panose="02020603050405020304" pitchFamily="18" charset="0"/>
                <a:cs typeface="Times New Roman" panose="02020603050405020304" pitchFamily="18" charset="0"/>
              </a:rPr>
              <a:t>, 6 üniversitede </a:t>
            </a:r>
            <a:r>
              <a:rPr lang="tr-TR" sz="1800" dirty="0" smtClean="0">
                <a:solidFill>
                  <a:srgbClr val="FFFF00"/>
                </a:solidFill>
                <a:latin typeface="Times New Roman" panose="02020603050405020304" pitchFamily="18" charset="0"/>
                <a:cs typeface="Times New Roman" panose="02020603050405020304" pitchFamily="18" charset="0"/>
              </a:rPr>
              <a:t>2 yıllık yüksek lisans eğitimi </a:t>
            </a:r>
            <a:r>
              <a:rPr lang="tr-TR" sz="1800" dirty="0" smtClean="0">
                <a:latin typeface="Times New Roman" panose="02020603050405020304" pitchFamily="18" charset="0"/>
                <a:cs typeface="Times New Roman" panose="02020603050405020304" pitchFamily="18" charset="0"/>
              </a:rPr>
              <a:t>sadece 1 üniversitede de</a:t>
            </a:r>
            <a:r>
              <a:rPr lang="tr-TR" sz="1800" dirty="0" smtClean="0">
                <a:solidFill>
                  <a:srgbClr val="FF0000"/>
                </a:solidFill>
                <a:latin typeface="Times New Roman" panose="02020603050405020304" pitchFamily="18" charset="0"/>
                <a:cs typeface="Times New Roman" panose="02020603050405020304" pitchFamily="18" charset="0"/>
              </a:rPr>
              <a:t> </a:t>
            </a:r>
            <a:r>
              <a:rPr lang="tr-TR" sz="1800" dirty="0" smtClean="0">
                <a:solidFill>
                  <a:srgbClr val="FFFF00"/>
                </a:solidFill>
                <a:latin typeface="Times New Roman" panose="02020603050405020304" pitchFamily="18" charset="0"/>
                <a:cs typeface="Times New Roman" panose="02020603050405020304" pitchFamily="18" charset="0"/>
              </a:rPr>
              <a:t>(</a:t>
            </a:r>
            <a:r>
              <a:rPr lang="tr-TR" sz="1800" dirty="0" err="1" smtClean="0">
                <a:solidFill>
                  <a:srgbClr val="FFFF00"/>
                </a:solidFill>
                <a:latin typeface="Times New Roman" panose="02020603050405020304" pitchFamily="18" charset="0"/>
                <a:cs typeface="Times New Roman" panose="02020603050405020304" pitchFamily="18" charset="0"/>
              </a:rPr>
              <a:t>Eötvös</a:t>
            </a:r>
            <a:r>
              <a:rPr lang="tr-TR" sz="1800" dirty="0" smtClean="0">
                <a:solidFill>
                  <a:srgbClr val="FFFF00"/>
                </a:solidFill>
                <a:latin typeface="Times New Roman" panose="02020603050405020304" pitchFamily="18" charset="0"/>
                <a:cs typeface="Times New Roman" panose="02020603050405020304" pitchFamily="18" charset="0"/>
              </a:rPr>
              <a:t> </a:t>
            </a:r>
            <a:r>
              <a:rPr lang="tr-TR" sz="1800" dirty="0" err="1" smtClean="0">
                <a:solidFill>
                  <a:srgbClr val="FFFF00"/>
                </a:solidFill>
                <a:latin typeface="Times New Roman" panose="02020603050405020304" pitchFamily="18" charset="0"/>
                <a:cs typeface="Times New Roman" panose="02020603050405020304" pitchFamily="18" charset="0"/>
              </a:rPr>
              <a:t>Lorand</a:t>
            </a:r>
            <a:r>
              <a:rPr lang="tr-TR" sz="1800" dirty="0" smtClean="0">
                <a:solidFill>
                  <a:srgbClr val="FFFF00"/>
                </a:solidFill>
                <a:latin typeface="Times New Roman" panose="02020603050405020304" pitchFamily="18" charset="0"/>
                <a:cs typeface="Times New Roman" panose="02020603050405020304" pitchFamily="18" charset="0"/>
              </a:rPr>
              <a:t> Üniversitesi) 3 yıllık doktora eğitimi </a:t>
            </a:r>
            <a:r>
              <a:rPr lang="tr-TR" sz="1800" dirty="0" smtClean="0">
                <a:latin typeface="Times New Roman" panose="02020603050405020304" pitchFamily="18" charset="0"/>
                <a:cs typeface="Times New Roman" panose="02020603050405020304" pitchFamily="18" charset="0"/>
              </a:rPr>
              <a:t>verilmektedir.</a:t>
            </a:r>
          </a:p>
          <a:p>
            <a:pPr rtl="0">
              <a:lnSpc>
                <a:spcPct val="100000"/>
              </a:lnSpc>
            </a:pPr>
            <a:r>
              <a:rPr lang="tr-TR" sz="1800" dirty="0" smtClean="0">
                <a:latin typeface="Times New Roman" panose="02020603050405020304" pitchFamily="18" charset="0"/>
                <a:cs typeface="Times New Roman" panose="02020603050405020304" pitchFamily="18" charset="0"/>
              </a:rPr>
              <a:t>İşe alım süreci kurumların açıkta bulunan kadroları için vermiş oldukları ilanlara şahsi başvuru yolu ile olmaktadır. Çeşitli mülakat ve ön elemelerden sonra uygun görülen kişiler kütüphaneci olarak kurumlarda işe başlamaktadır.</a:t>
            </a:r>
          </a:p>
          <a:p>
            <a:pPr rtl="0">
              <a:lnSpc>
                <a:spcPct val="100000"/>
              </a:lnSpc>
            </a:pPr>
            <a:r>
              <a:rPr lang="tr-TR" sz="1800" dirty="0" smtClean="0">
                <a:latin typeface="Times New Roman" panose="02020603050405020304" pitchFamily="18" charset="0"/>
                <a:cs typeface="Times New Roman" panose="02020603050405020304" pitchFamily="18" charset="0"/>
              </a:rPr>
              <a:t>Macaristan’da kütüphaneler ile ilgili çeşitli dernekler bulunmaktadır. Bunların </a:t>
            </a:r>
            <a:r>
              <a:rPr lang="tr-TR" sz="1800" dirty="0" err="1" smtClean="0">
                <a:latin typeface="Times New Roman" panose="02020603050405020304" pitchFamily="18" charset="0"/>
                <a:cs typeface="Times New Roman" panose="02020603050405020304" pitchFamily="18" charset="0"/>
              </a:rPr>
              <a:t>başlıcaları</a:t>
            </a:r>
            <a:r>
              <a:rPr lang="tr-TR" sz="1800" dirty="0" smtClean="0">
                <a:latin typeface="Times New Roman" panose="02020603050405020304" pitchFamily="18" charset="0"/>
                <a:cs typeface="Times New Roman" panose="02020603050405020304" pitchFamily="18" charset="0"/>
              </a:rPr>
              <a:t> Macar Kütüphaneciler Derneği, Enformatik ve Kütüphaneler Birliği, Kilise Kütüphaneleri Birliği, Macar Hastane Kütüphaneler Birliği, Kütüphaneci Öğretmenler Birliği ve Macar Kütüphaneler grubudur.</a:t>
            </a:r>
            <a:endParaRPr lang="tr-T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16725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deoplayback">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 y="1268760"/>
            <a:ext cx="12188825" cy="5589240"/>
          </a:xfrm>
          <a:prstGeom prst="rect">
            <a:avLst/>
          </a:prstGeom>
        </p:spPr>
      </p:pic>
      <p:sp>
        <p:nvSpPr>
          <p:cNvPr id="10" name="Unvan 9"/>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Tanıtım videosu (Kaynak Youtube)</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43938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100000">
                <p:cTn id="7" fill="hold" display="0">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latin typeface="Times New Roman" panose="02020603050405020304" pitchFamily="18" charset="0"/>
                <a:cs typeface="Times New Roman" panose="02020603050405020304" pitchFamily="18" charset="0"/>
              </a:rPr>
              <a:t>Kütüphane Çalışma Saatleri</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p:txBody>
          <a:bodyPr>
            <a:normAutofit/>
          </a:bodyPr>
          <a:lstStyle/>
          <a:p>
            <a:r>
              <a:rPr lang="tr-TR" sz="1800" dirty="0" smtClean="0">
                <a:latin typeface="Times New Roman" panose="02020603050405020304" pitchFamily="18" charset="0"/>
                <a:cs typeface="Times New Roman" panose="02020603050405020304" pitchFamily="18" charset="0"/>
              </a:rPr>
              <a:t>Merkez kütüphane 09:00 ile 20:00 saatleri arasında hizmet vermektedir.</a:t>
            </a:r>
          </a:p>
          <a:p>
            <a:r>
              <a:rPr lang="tr-TR" sz="1800" dirty="0" smtClean="0">
                <a:latin typeface="Times New Roman" panose="02020603050405020304" pitchFamily="18" charset="0"/>
                <a:cs typeface="Times New Roman" panose="02020603050405020304" pitchFamily="18" charset="0"/>
              </a:rPr>
              <a:t>Fakülte kütüphanelerinde her bir şubenin çalışma saatleri kendisine göre belirlenmektedir.</a:t>
            </a:r>
          </a:p>
          <a:p>
            <a:r>
              <a:rPr lang="tr-TR" sz="1800" dirty="0" smtClean="0">
                <a:latin typeface="Times New Roman" panose="02020603050405020304" pitchFamily="18" charset="0"/>
                <a:cs typeface="Times New Roman" panose="02020603050405020304" pitchFamily="18" charset="0"/>
              </a:rPr>
              <a:t>Resmi tatiller ve hafta sonları (Cumartesi-Pazar) kütüphaneler kapalıdır.</a:t>
            </a:r>
          </a:p>
          <a:p>
            <a:r>
              <a:rPr lang="tr-TR" sz="1800" dirty="0" smtClean="0">
                <a:latin typeface="Times New Roman" panose="02020603050405020304" pitchFamily="18" charset="0"/>
                <a:cs typeface="Times New Roman" panose="02020603050405020304" pitchFamily="18" charset="0"/>
              </a:rPr>
              <a:t>Detaylı bilgiye web sitesi üzerinden ulaşılmaktadır.</a:t>
            </a:r>
          </a:p>
          <a:p>
            <a:r>
              <a:rPr lang="tr-TR" sz="1800" dirty="0" smtClean="0">
                <a:latin typeface="Times New Roman" panose="02020603050405020304" pitchFamily="18" charset="0"/>
                <a:cs typeface="Times New Roman" panose="02020603050405020304" pitchFamily="18" charset="0"/>
              </a:rPr>
              <a:t>Günlük olarak duyuru yapılmaktadır.</a:t>
            </a:r>
            <a:endParaRPr lang="tr-T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93749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cxnSp>
        <p:nvCxnSpPr>
          <p:cNvPr id="6" name="Düz Ok Bağlayıcısı 5"/>
          <p:cNvCxnSpPr/>
          <p:nvPr/>
        </p:nvCxnSpPr>
        <p:spPr>
          <a:xfrm>
            <a:off x="5959167" y="2276872"/>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Düz Ok Bağlayıcısı 7"/>
          <p:cNvCxnSpPr/>
          <p:nvPr/>
        </p:nvCxnSpPr>
        <p:spPr>
          <a:xfrm>
            <a:off x="2854052" y="-17140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 name="Düz Ok Bağlayıcısı 2"/>
          <p:cNvCxnSpPr/>
          <p:nvPr/>
        </p:nvCxnSpPr>
        <p:spPr>
          <a:xfrm>
            <a:off x="8614692" y="-53144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73328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97868" y="18448"/>
            <a:ext cx="10157354" cy="1826376"/>
          </a:xfrm>
        </p:spPr>
        <p:txBody>
          <a:bodyPr/>
          <a:lstStyle/>
          <a:p>
            <a:r>
              <a:rPr lang="tr-TR" dirty="0" smtClean="0"/>
              <a:t/>
            </a:r>
            <a:br>
              <a:rPr lang="tr-TR" dirty="0" smtClean="0"/>
            </a:br>
            <a:r>
              <a:rPr lang="tr-TR" dirty="0" smtClean="0">
                <a:latin typeface="Times New Roman" panose="02020603050405020304" pitchFamily="18" charset="0"/>
                <a:cs typeface="Times New Roman" panose="02020603050405020304" pitchFamily="18" charset="0"/>
              </a:rPr>
              <a:t>Kütüphane Personeli</a:t>
            </a:r>
            <a:endParaRPr lang="tr-TR"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a:xfrm>
            <a:off x="1125860" y="1873656"/>
            <a:ext cx="8944211" cy="4195481"/>
          </a:xfrm>
        </p:spPr>
        <p:txBody>
          <a:bodyPr/>
          <a:lstStyle/>
          <a:p>
            <a:endParaRPr lang="tr-TR" dirty="0" smtClean="0"/>
          </a:p>
          <a:p>
            <a:endParaRPr lang="tr-TR" dirty="0" smtClean="0"/>
          </a:p>
          <a:p>
            <a:endParaRPr lang="tr-TR" dirty="0" smtClean="0"/>
          </a:p>
          <a:p>
            <a:endParaRPr lang="tr-TR" dirty="0"/>
          </a:p>
        </p:txBody>
      </p:sp>
      <p:graphicFrame>
        <p:nvGraphicFramePr>
          <p:cNvPr id="21" name="Grafik 20"/>
          <p:cNvGraphicFramePr/>
          <p:nvPr>
            <p:extLst>
              <p:ext uri="{D42A27DB-BD31-4B8C-83A1-F6EECF244321}">
                <p14:modId xmlns:p14="http://schemas.microsoft.com/office/powerpoint/2010/main" val="258479437"/>
              </p:ext>
            </p:extLst>
          </p:nvPr>
        </p:nvGraphicFramePr>
        <p:xfrm>
          <a:off x="1269877" y="2060848"/>
          <a:ext cx="8887478" cy="40767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858829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Tree>
    <p:extLst>
      <p:ext uri="{BB962C8B-B14F-4D97-AF65-F5344CB8AC3E}">
        <p14:creationId xmlns:p14="http://schemas.microsoft.com/office/powerpoint/2010/main" val="7043278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10">
        <p15:prstTrans prst="peelOff"/>
      </p:transition>
    </mc:Choice>
    <mc:Fallback xmlns="">
      <p:transition>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yon">
  <a:themeElements>
    <a:clrScheme name="İy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y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y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is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758</TotalTime>
  <Words>2185</Words>
  <Application>Microsoft Office PowerPoint</Application>
  <PresentationFormat>Özel</PresentationFormat>
  <Paragraphs>195</Paragraphs>
  <Slides>57</Slides>
  <Notes>8</Notes>
  <HiddenSlides>0</HiddenSlides>
  <MMClips>1</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57</vt:i4>
      </vt:variant>
    </vt:vector>
  </HeadingPairs>
  <TitlesOfParts>
    <vt:vector size="63" baseType="lpstr">
      <vt:lpstr>Arial</vt:lpstr>
      <vt:lpstr>Calibri</vt:lpstr>
      <vt:lpstr>Century Gothic</vt:lpstr>
      <vt:lpstr>Times New Roman</vt:lpstr>
      <vt:lpstr>Wingdings 3</vt:lpstr>
      <vt:lpstr>İyon</vt:lpstr>
      <vt:lpstr>Eötvös Lorand Üniversitesi  Merkez Kütüphanesi</vt:lpstr>
      <vt:lpstr>Üniversite Hakkında Kısa Bilgi</vt:lpstr>
      <vt:lpstr>PowerPoint Sunusu</vt:lpstr>
      <vt:lpstr>Kütüphane Tarihçesi</vt:lpstr>
      <vt:lpstr>PowerPoint Sunusu</vt:lpstr>
      <vt:lpstr>Kütüphane Çalışma Saatleri</vt:lpstr>
      <vt:lpstr>PowerPoint Sunusu</vt:lpstr>
      <vt:lpstr> Kütüphane Personeli</vt:lpstr>
      <vt:lpstr>PowerPoint Sunusu</vt:lpstr>
      <vt:lpstr>Kütüphaneci Sayısı</vt:lpstr>
      <vt:lpstr>Kütüphaneye Üyelik</vt:lpstr>
      <vt:lpstr>PowerPoint Sunusu</vt:lpstr>
      <vt:lpstr>Kullanıcı Eğitimleri</vt:lpstr>
      <vt:lpstr>Kütüphane Koleksiyonu</vt:lpstr>
      <vt:lpstr>PowerPoint Sunusu</vt:lpstr>
      <vt:lpstr>PowerPoint Sunusu</vt:lpstr>
      <vt:lpstr>PowerPoint Sunusu</vt:lpstr>
      <vt:lpstr>PowerPoint Sunusu</vt:lpstr>
      <vt:lpstr>PowerPoint Sunusu</vt:lpstr>
      <vt:lpstr>Bütçe ve Sağlama Politikası</vt:lpstr>
      <vt:lpstr>PowerPoint Sunusu</vt:lpstr>
      <vt:lpstr>Ödünç Verme Hizmetleri</vt:lpstr>
      <vt:lpstr>Ödünç Verme Hizmetleri</vt:lpstr>
      <vt:lpstr>PowerPoint Sunusu</vt:lpstr>
      <vt:lpstr>Referans/ILL Hizmetleri</vt:lpstr>
      <vt:lpstr>Katalog Hizmetleri</vt:lpstr>
      <vt:lpstr>PowerPoint Sunusu</vt:lpstr>
      <vt:lpstr>Aleph Katalog Sorgu Ekranı</vt:lpstr>
      <vt:lpstr>PowerPoint Sunusu</vt:lpstr>
      <vt:lpstr>PowerPoint Sunusu</vt:lpstr>
      <vt:lpstr>PowerPoint Sunusu</vt:lpstr>
      <vt:lpstr>Süreli Yayınlar</vt:lpstr>
      <vt:lpstr>PowerPoint Sunusu</vt:lpstr>
      <vt:lpstr>PowerPoint Sunusu</vt:lpstr>
      <vt:lpstr>PowerPoint Sunusu</vt:lpstr>
      <vt:lpstr>OJS</vt:lpstr>
      <vt:lpstr>PowerPoint Sunusu</vt:lpstr>
      <vt:lpstr>Veri Tabanları ve E-Kaynaklar</vt:lpstr>
      <vt:lpstr>PowerPoint Sunusu</vt:lpstr>
      <vt:lpstr>MTMT (Macar Ulusal Bilimsel Bibliyografyası) </vt:lpstr>
      <vt:lpstr>PowerPoint Sunusu</vt:lpstr>
      <vt:lpstr>Tezler</vt:lpstr>
      <vt:lpstr>PowerPoint Sunusu</vt:lpstr>
      <vt:lpstr>Dijitalleştirme</vt:lpstr>
      <vt:lpstr>PowerPoint Sunusu</vt:lpstr>
      <vt:lpstr>PowerPoint Sunusu</vt:lpstr>
      <vt:lpstr>Fotokopi hizmeti</vt:lpstr>
      <vt:lpstr>PowerPoint Sunusu</vt:lpstr>
      <vt:lpstr>İnternet Hizmeti</vt:lpstr>
      <vt:lpstr>Kitap Ciltleme ve Onarım </vt:lpstr>
      <vt:lpstr>PowerPoint Sunusu</vt:lpstr>
      <vt:lpstr>PowerPoint Sunusu</vt:lpstr>
      <vt:lpstr>PowerPoint Sunusu</vt:lpstr>
      <vt:lpstr>PowerPoint Sunusu</vt:lpstr>
      <vt:lpstr>PowerPoint Sunusu</vt:lpstr>
      <vt:lpstr>Kütüphanecilik Eğitimi / İşe Alım Süreçleri / Mesleki Dernekler</vt:lpstr>
      <vt:lpstr>Tanıtım videosu (Kaynak Youtube)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Eötvös Lorand Üniversitesi Kütüphanesi</dc:title>
  <dc:creator>Gamze Esenyel</dc:creator>
  <cp:lastModifiedBy>Gamze Esenyel</cp:lastModifiedBy>
  <cp:revision>185</cp:revision>
  <dcterms:created xsi:type="dcterms:W3CDTF">2018-02-26T11:21:14Z</dcterms:created>
  <dcterms:modified xsi:type="dcterms:W3CDTF">2018-05-17T12:44:18Z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74062800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